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4"/>
  </p:notesMasterIdLst>
  <p:handoutMasterIdLst>
    <p:handoutMasterId r:id="rId25"/>
  </p:handoutMasterIdLst>
  <p:sldIdLst>
    <p:sldId id="549" r:id="rId2"/>
    <p:sldId id="551" r:id="rId3"/>
    <p:sldId id="2147376195" r:id="rId4"/>
    <p:sldId id="2147376198" r:id="rId5"/>
    <p:sldId id="2147376212" r:id="rId6"/>
    <p:sldId id="2147376202" r:id="rId7"/>
    <p:sldId id="2147375992" r:id="rId8"/>
    <p:sldId id="2147376215" r:id="rId9"/>
    <p:sldId id="2147376216" r:id="rId10"/>
    <p:sldId id="2147376214" r:id="rId11"/>
    <p:sldId id="2147376207" r:id="rId12"/>
    <p:sldId id="2147376201" r:id="rId13"/>
    <p:sldId id="2147376205" r:id="rId14"/>
    <p:sldId id="2147376206" r:id="rId15"/>
    <p:sldId id="2147376209" r:id="rId16"/>
    <p:sldId id="2147376196" r:id="rId17"/>
    <p:sldId id="2147376199" r:id="rId18"/>
    <p:sldId id="2147376217" r:id="rId19"/>
    <p:sldId id="2147376218" r:id="rId20"/>
    <p:sldId id="2147376197" r:id="rId21"/>
    <p:sldId id="2147376211" r:id="rId22"/>
    <p:sldId id="2147376193" r:id="rId23"/>
  </p:sldIdLst>
  <p:sldSz cx="12192000" cy="6858000"/>
  <p:notesSz cx="6858000" cy="9144000"/>
  <p:embeddedFontLst>
    <p:embeddedFont>
      <p:font typeface="Amazon Ember" panose="020B0603020204020204" pitchFamily="34" charset="0"/>
      <p:regular r:id="rId26"/>
      <p:bold r:id="rId27"/>
      <p:italic r:id="rId28"/>
      <p:boldItalic r:id="rId29"/>
    </p:embeddedFont>
    <p:embeddedFont>
      <p:font typeface="Amazon Ember Display" panose="020F0603020204020204" pitchFamily="34" charset="0"/>
      <p:regular r:id="rId30"/>
      <p:bold r:id="rId31"/>
      <p:italic r:id="rId32"/>
      <p:boldItalic r:id="rId33"/>
    </p:embeddedFont>
    <p:embeddedFont>
      <p:font typeface="Amazon Ember Mono" panose="020B0603020204020204" pitchFamily="34" charset="0"/>
      <p:regular r:id="rId34"/>
      <p:bold r:id="rId35"/>
      <p:italic r:id="rId36"/>
      <p:boldItalic r:id="rId37"/>
    </p:embeddedFont>
    <p:embeddedFont>
      <p:font typeface="Amazon Ember Regular" panose="020B0603020204020204" pitchFamily="34" charset="0"/>
      <p:regular r:id="rId38"/>
      <p:bold r:id="rId39"/>
      <p:italic r:id="rId40"/>
      <p:boldItalic r:id="rId41"/>
    </p:embeddedFont>
    <p:embeddedFont>
      <p:font typeface="Lucida Console" panose="020B0609040504020204" pitchFamily="49"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76" autoAdjust="0"/>
    <p:restoredTop sz="97654" autoAdjust="0"/>
  </p:normalViewPr>
  <p:slideViewPr>
    <p:cSldViewPr snapToGrid="0">
      <p:cViewPr>
        <p:scale>
          <a:sx n="149" d="100"/>
          <a:sy n="149" d="100"/>
        </p:scale>
        <p:origin x="264" y="128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55" d="100"/>
          <a:sy n="155" d="100"/>
        </p:scale>
        <p:origin x="369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537980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602043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528480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68699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463471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375938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3331080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16255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244230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449629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61237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781485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299226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4B7B-4CC9-2376-0514-E16E3A5456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0332B155-3E6C-E8CB-B0B8-5FFDE35366E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34126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6F40BAA4-A2BA-39DA-190D-122341AB82E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C9E3491E-4C9B-6BE3-D91F-BAEA9DE4050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216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Color set 4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BB2B3-9CF6-3D4A-FBA7-D288292C00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9C9784E6-64BA-8E68-FFC9-AA8FCC494332}"/>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5663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A1F8F-1477-FBB3-EDC9-FB7F2814ED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172D0C1-DEFF-50E0-D032-8C773B12EDE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4951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 Color set 4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E8468-6D44-51E8-7048-B28C5746A2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613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3020D-2AFB-6F79-7E1C-CBA99457A9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CB109B72-C64D-60B8-4592-1E4C32F2147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3655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 Color set 4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10F88-8EA8-620B-FE17-7EEDE51671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270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499457B-8441-4AA1-11A1-183F97B3BE0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8584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E7A818E-1CBD-7CCE-C44F-8FB7F777898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185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B6D169E-F9B9-1536-A8BF-4BBA6B6AA2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90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AC511AC9-F8CE-4882-7DE6-200ADF85824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2612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51F5685-108E-7A47-B5E4-18FCC328C18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44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D22A91D-4B20-AE20-9760-5EBDB23878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402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9C3CE8E5-6400-5647-D4E5-3A9948BF598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5695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B820D7EA-7CCA-03F5-612D-A5EB7187D4E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0690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8509686"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C123789-9DDE-4726-644D-C908E0C8AF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130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4168A950-A242-EC67-69A5-900619B2046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361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273A15F-E2F3-8CCD-F60C-8370A75FA0E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18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2CBDB4C-04E7-0D23-4960-3F96DF26B9A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27907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Header - Color set 1-gradi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B98663-C594-E24A-9471-B9E63CA35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A5358-8130-7E18-4AB4-91EAB02D3F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8618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05571-47FE-FD3C-DC21-E85CB8D16E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0732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0883B0-BC2B-153D-8F7B-C3ACC5FDB4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79606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A3971-CC96-1975-2B54-93FDB76C03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06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12367233-98F5-F8E0-2167-F569A7A817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3202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3B27CEFA-B7E5-22F0-85A4-1E284ECAB43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4C4BC1F5-8B6B-A138-1940-04693056CB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44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3D70468-6573-9F4C-197A-3CBC01772F3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1D73AB2B-0EC1-AA00-0D71-851DB2F1CB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0852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53F878DF-FC85-9FB5-C36F-66EC0E10E0F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2D87E09E-BBAC-36AB-E07F-8600C0EB99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6677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8B3283BB-6F58-55D4-1BED-DA8885DA5AE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E2B1015E-1E4A-A86A-D7CE-63BFB2911A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0169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6B94BD6C-A248-1F41-4130-556EC3CC28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FE243651-BCA5-0D46-CFF0-E76799EF89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6150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1DEC0FCB-D73A-62C8-15AB-7069F9D2C78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9D127560-0A7F-CF09-F379-07E8C77EC2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6193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11AFF142-6B12-F9D1-7BD8-F138E55A24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2B52088-4000-57F0-7A0E-DE80ADD7FB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86189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A1E2CE9-F9E1-46A3-1C92-99B677E081F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A1369C7-2ABB-9758-A40A-EB518C2AD9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5530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B286865F-DAAA-C2D6-C443-4D8F42F4A43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277BED-B7EF-3AB1-2301-4ECDEEF99D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6446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Header - Color set 2-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896AE-5B1A-83FF-59C2-B8180BA2BE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010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Color set 2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830B55-5063-9E41-8E56-26A5FA5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3873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9DCC9-50EE-0DF9-9F5A-C9D8E115E3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8542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409D9A-EA48-E67D-14C6-40BE7EB732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917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B32A7-8D8A-4475-6820-B4E7E978EE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5330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D3980E-E99C-961D-A6E1-E26CD4309D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1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AC53FBF-F178-CD24-B3E1-9E10828ECAD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504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3B16674F-4E03-056F-BC44-6A7514FDCE5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989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7D79505-AB18-7137-8899-15433F92F81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3287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70814C65-A4EF-B7C0-B5A3-51E501EC7D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59857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01C1DE5-8555-7E2B-C69E-9A30CF07132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740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CED1289-BD61-9617-835D-93455837B9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7490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487B5-AABC-5059-63D4-E5B47682A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0695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DAE61D0-D6C8-3077-FFD6-B4368A979AE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683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AC6EE996-EF19-3717-5408-7A7418AFB3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5999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9E62267E-B338-9C82-DC1A-B5853C5642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952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Header - Color set 3-gradi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9DC3DD-0653-C7A3-93DA-F257D71F10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937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Header - Color set 2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2B240A-EA68-9AF0-2128-3BF737D5C4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25319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59A00-5481-41A8-25BA-1ADE4400F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5980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CF58A-E2CD-2955-6F32-6C8C859CE6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3411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EDC1D2-12A3-4848-362C-28D0C3ABF6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5364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5F02AFB-5298-C47D-FF8B-8D3D08EF844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842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2901863-4662-58CC-8057-E5BEA71EC4A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1189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A824F-D919-CF27-3959-214682FC13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6931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B2DD9FF0-8980-B3BE-BF4E-9A56636018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4359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7932459D-2EC4-00EE-D648-EDF33888918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3" name="TextBox 2">
            <a:extLst>
              <a:ext uri="{FF2B5EF4-FFF2-40B4-BE49-F238E27FC236}">
                <a16:creationId xmlns:a16="http://schemas.microsoft.com/office/drawing/2014/main" id="{BC187199-7FFC-1284-4C93-0323314062E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538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68A0B6A4-3236-50A9-1136-CD5EBFE97D1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C5B715D-8BF9-A56B-7B3C-E38BA96C564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224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11038DA9-C717-B9D6-6AC2-A191CE8B78E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A3ADC31-7275-28F1-25BE-8F7BF00BE2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8704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25DB7DD1-166A-7CAD-1D4B-1F8921C4332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6203DFE6-B382-DF92-5054-463BD59402B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4903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8A24B03D-518C-CA9E-4807-D7AC20FB10F6}"/>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E06FA3F0-F62F-0F9A-56AE-44815EB11B2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1434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5540" cy="686714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4168D513-FFBD-0D5B-7C74-8FAC01B21738}"/>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0FF049E7-0698-E37E-131D-92278353FC1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80320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 Color set 4-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49A1E-080A-A4FA-13CD-17C9F3D329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3843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E2275-97A4-5595-EAB3-DED4864E60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316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118803-FDA7-3571-CC62-85B817E88D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12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688ED-5121-BBF8-B242-486D405B66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31835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EB113-7E09-AD4B-FB98-94AA5032A6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62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72749-FB8E-0158-4416-BAB4F4D5EA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6035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87F73483-22B8-3601-115C-F6CE69E5D8E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583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0A98D153-FF19-85DA-5B45-A520C0F576F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97788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D2F6F18E-1EAA-B2B4-AF8D-8220879CE6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256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DD3B168A-A2FA-7787-6297-6DC96FFEDB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6143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42D6FC44-33A4-21B0-3E80-9A0818AB59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0091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6A05B622-6DD7-0644-83E4-450C06FC409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2661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CB6F439-9FA4-C561-9D47-6543B0F7E04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2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FB427CBA-9C56-9778-1039-583D0966C8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7662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3C475-8BF8-05F1-A56C-8598940060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4675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EB0E939-11B9-8E5F-C22B-0B846ABF49E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18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ank You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83193D-DA6B-098C-9885-206F7745A2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630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A0A56-613F-7053-2CFF-D6A6D0219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82042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B402F-9C67-59F0-A7F4-BE7543C992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6580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3073B-596F-1428-6E64-63C4ED6DD8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05392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4" name="Text Placeholder 7">
            <a:extLst>
              <a:ext uri="{FF2B5EF4-FFF2-40B4-BE49-F238E27FC236}">
                <a16:creationId xmlns:a16="http://schemas.microsoft.com/office/drawing/2014/main" id="{AD93E397-7579-39EC-C7FB-83A59EF852E1}"/>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Box 1">
            <a:extLst>
              <a:ext uri="{FF2B5EF4-FFF2-40B4-BE49-F238E27FC236}">
                <a16:creationId xmlns:a16="http://schemas.microsoft.com/office/drawing/2014/main" id="{190F5B90-8730-2165-DFF3-79C391E8AB8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1353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 Color set 1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0BF8C-576F-156C-8C74-FAF90B6922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99119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 Color set 1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6F7F09-A45F-4F25-D466-2B18E6FDCB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0059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B2C594-F580-7A6A-FC0F-7BFD130E8D8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773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0AEECF1-BDCC-11E3-08AE-523A81FB138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528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CE74A43E-92F0-0B7B-4D79-31693E18253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4206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D5EE87A-8F1F-12E7-630B-D5147B27F52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2834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E13492-F1F0-5E07-F01E-32F3F779EAC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13087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34A55F0-496A-CFD4-B4C4-A7D3FD19053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862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153975CA-877B-85DD-AAD0-54B68750D2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99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0D19299-AFB6-8044-1243-B1DC9942DA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765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D302F34-AC40-ED56-A150-B753F13E25CC}"/>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28C0C4E4-59FA-3FCC-7BB8-B9F445438894}"/>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4787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4798C3EC-AE1F-BD7C-D718-49E975C4C7B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660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 Color set 2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A3443-4A57-D0C8-F58F-E4F70D7D44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759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 Color set 2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F982A9-B5D0-885D-5F07-E98AE4AE66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9070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B75FA2-780C-9223-B26D-B7AA451A43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42394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ank You - Color set 2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90B97C-193B-5DE2-ED3C-C7A618945A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0110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ank You - Color set 2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ED4B6-41D6-627C-DCD8-C2E83031DA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84624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3BF6A546-D36E-25A8-9F2D-00A878F0314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2644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C84CB4BA-9527-83C0-BED0-F7F7AD428EA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64691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6EC3096-2D17-161D-DF86-A1732C5B115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0657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84313FE3-6823-760F-1DFC-810A3B3033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05524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1341C09-B701-0E45-0021-66E64889CF5A}"/>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99E7CED3-3649-0000-F737-B9A8958699A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929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A31C620-ABD5-85FE-708D-D23ADE36D6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671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56205EA-D526-9C59-55C4-FA8A5978E77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75176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ABFB50E-ADA4-A251-1C1D-CC3D50C9E1D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395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2C16615-3C1D-10F0-2388-89A34CFBD11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5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0B02719-EF7F-A489-5AF3-1D758536666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9031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 Color set 3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3B3D85-7330-8CF1-102C-0868DA4470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53786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ank You - Color set 3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A39DC-15BF-8812-B19A-96CE262BA8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41030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ank You - Color set 3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2C505-DA79-DA3E-C96E-F9B96D915C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3902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hank You - Color set 3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EF3C0-CDA4-9B7D-EB52-4BE14BA693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95541" cy="686714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84772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ank You - Color set 3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8DB2B6-000D-B2A0-F6B0-C798BDED0F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904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D88EE24-5A13-454A-F055-2DFD350E595D}"/>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FA5B427-5B54-ADD1-D4C6-FC5636CA1E9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74283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69C18CF-230E-5A8E-B27C-3C3F8ABA040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859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B0351F8-FD23-1538-691A-D381CE7C4C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373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55D8B2C-C11B-0623-ED60-FD9D7AA1F64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50632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1A79B6AB-3FF1-1EF6-7112-6BD1233D65E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1475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B28A1239-7C73-A35E-09A7-D3C08A1B300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8332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A352928-30A7-790F-74EB-751CA8DCC0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646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4B4E622-91EA-B275-A351-6E67523EECF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51711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2007B90-6C5F-C582-E9DF-28861A9082B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4548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06545ED-AB3D-2048-27D4-FDF99E619FF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370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 Color set 4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EFF58-3968-C3DE-E47E-38300DA398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1979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8D934A53-549D-8F89-0580-103EFDC0C7F1}"/>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658BBE2-B1C2-580A-D003-09066EBC5EA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458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9E005-F188-356F-3C6B-774257CF9C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4748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3AB6F-CCA6-F6CF-05B9-39F2F9A66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74188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ank You - Color set 4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E87B8D-7C30-6E50-BDF9-B5CF924EAC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36990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ank You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41F70-A32D-0D79-92F9-5C274F0EEF9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758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9FABA59-0C5E-358E-E4CE-E0BD96738BD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314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439F5302-EB66-9E1F-DFAB-04674AB1D13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37433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3C147CC-012B-9455-6D2F-F8117A87F1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7899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36A71CE6-11B1-9EC8-771F-CB5F1EFA544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0332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6FDF1BBF-FB8A-463B-83BE-53B45F59A97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68432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4" name="TextBox 3">
            <a:extLst>
              <a:ext uri="{FF2B5EF4-FFF2-40B4-BE49-F238E27FC236}">
                <a16:creationId xmlns:a16="http://schemas.microsoft.com/office/drawing/2014/main" id="{23D22AAD-85F7-ABFE-BFF8-B39912742C2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0508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40419959-7365-F6CC-5A03-691BB1153D64}"/>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94C8997-44C7-80A2-D42B-E92992E1609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1917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1C6EA1F-A73A-DF0F-EBA3-0681076FE5F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178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63EFBDB-C0B9-0B16-6B36-E9CCA1005FD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121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794158C2-12FC-2456-D323-EC4B1767286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7156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82DB713-366E-AFCE-08F8-E02ADF5237A2}"/>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E4A70C6-C151-21FA-2D60-F23517537F1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619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50A5278-A4D4-F743-AA9D-9015FCE42AA1}"/>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7DB394B-919D-F60B-8D46-1BC09E3A8B6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98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1"/>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08F2D15E-9A14-E7DF-1C3B-4FA220ED6747}"/>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00189309-6950-8B43-53DF-3FFAE4A189F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18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Color set 3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1AF21E-E504-A249-9478-ADC5CA04A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448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EF5B6-226D-33F8-1372-4ADD11B437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3171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Color set 3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FA09F-9323-F661-A4FA-C7E19E3B68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861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D0D24-3AB8-4752-8DD6-C4E03C001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3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Color set 3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4F1C5-2646-318C-C118-1FE5D8CE74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6838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3143-68E6-24D2-4009-75F4DAF98A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0602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828E790-E54E-933F-73E6-10D495363562}"/>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245C5FA-4605-8811-041A-D381FE2B117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226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EA193E4-36AD-16D0-E4CD-E8FBB78B1061}"/>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BDA14CC-BC85-8A1B-A482-047A3B4E566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642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63421D6-393A-1166-CB2E-DE48FF2491E9}"/>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B39C40B6-9B1F-2170-2758-5364D1E4144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9228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91996599-D818-0D38-EBBE-0E3E301A5462}"/>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530BCD65-85C2-50C7-883E-AC59475FCC3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6989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6DCA5436-9622-A05C-C27B-7B5E33DB035E}"/>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4C7947F5-4C3C-46A2-D9E0-EAB7508F8C9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4211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E62A2447-5073-7A3B-6E85-303ABCDBCCFC}"/>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EA36DD3-7ED1-CBCD-36FB-F4620C04871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086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lor set 1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5AB36C-088A-57A5-D88D-9AB4B37621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23170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E19F132-F1A1-AE10-2AF2-50896C8501DE}"/>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17D43CB9-BC25-0854-C585-ABF09770D1D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9041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42D2DFD-F2EF-37A8-9BF2-7EF03ABE921B}"/>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A9D7F9D5-D57E-7F37-7CA2-1D54C812998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411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147FD97B-0850-D701-22AE-692E67CA686D}"/>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690A261-2E27-2CE3-2B40-E0B15B75F31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947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Color set 4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58269-151D-AA4F-B684-E0931AE0F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1429"/>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7391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E13D6-4323-6B43-075E-4DA206D2C0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4168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BBADA-AF2C-5E03-FD2C-93A8714347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94389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Color set 4 - dot 1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B367C-E818-1E44-B977-9D68550FBF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87683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AE3DA-7DBD-8014-C73F-FB377DB17C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0375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04F5135-EFF1-6CB9-EA52-0E3553E391F0}"/>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1E17648-1E48-3611-D491-E8FDA93F008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316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952B25-3F7B-278D-CFF8-595F78979BBB}"/>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D2956F85-C7BB-6E8A-1AC1-25DF2B1D95B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6782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7852B-F1CB-5A39-989D-15BA83A472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057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5C3C303-375B-A8BF-8F81-68E8EA5263F5}"/>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41AA987-A464-BE0B-B7C5-FA5DD404F18C}"/>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446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4AD203-6C13-AC5C-93BD-AD5F5AF64FF0}"/>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ACF4963-057F-8CF1-C33D-0D062E5193B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8827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1844D6C-7D93-62E9-A54B-9AA0272AD49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4F73EEC-BEC5-EED1-EBE3-4C6FCE4BC1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348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B66CC4A8-6171-30DD-78EB-5676CE7D5DA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D3E1981-64A9-8283-29A2-D6DD881F12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1853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7428264-D5AB-E7CF-6987-0A7B9F51F3CA}"/>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2EC8B61-ED1C-9627-D068-70AAC6B1C2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3916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B325AFA-4BAC-B593-564B-A0E1A20F1492}"/>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5A1620C4-5C47-E6D7-C8F9-495E4430BD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849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CFCBB413-4262-8E33-0FE0-553147FBE1B3}"/>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3ABBF39-7A99-CC33-92D2-CF5F7B56310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9437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Color set 1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59E62-D494-CE17-425C-68A3DD7173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F346F3A-8DED-C251-1EAA-68916BC30C47}"/>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A6B0DAF-879C-B08E-999D-E30C14F43A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302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423EC-1540-2E7C-EAC5-D10609832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B0B9EF84-EE43-DDD0-484A-B9235D9EA4FE}"/>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90467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CA7C3-2727-9A66-E7DC-39CAEF1A60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3840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Color set 1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478F12-68C7-3121-3964-DB0C295D3D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E415FA97-53B3-EA84-A97F-A831FABF2473}"/>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404193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673B3-07D9-245A-1953-3E0C47DD29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516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B0EC85A-32C8-FECB-B351-CF59BBCB803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CFE5BF90-B68A-1337-D39B-E21B46793F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385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812AB188-1E5E-57B6-DA78-38AC4EA370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7F829905-83FE-34FF-801B-6F948004ED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914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7FBAFF7-6979-2F3A-6A3A-36D484707D5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3D0FFA0C-14E7-88BA-5D3C-A16B0EF7F7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899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47C4608B-A0A2-EEE0-ECF1-51027F1E2E1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04617FF-D97F-C365-22DB-E3AB6352A6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868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CE501A8D-3BF4-65D1-580E-9C6ADF98093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8D9DE065-A783-8258-145D-369BB6FEA8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312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35552A5B-66DF-B5C7-3D76-938474E464E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E415E5EA-6971-505C-C6FD-144CB8DECF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879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23AEE0F-818E-BF5C-AF4E-78AF866596A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419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D5000F5E-0E37-E877-12FC-8EF13C1509D5}"/>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F2F3DE6D-1EC0-6C9A-605F-436B1AB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18284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11D663B0-9949-A9C0-37CF-7CCCC03176A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6BA8A2-5E60-2028-1F76-3B5C69FF9D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47657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E6130602-637F-E26D-DFDA-9B9AB0F77B9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A6837574-C3D2-2B03-81A2-0F13F50C29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0706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Color set 2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F3141-EF46-A7A3-ACF3-1B23E6243C1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69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4A9C4-A6ED-1E8E-F301-CADBF137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6002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249B3-68E9-AAF7-6BC7-67CC06BF5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064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B9135-C24E-284D-98BF-3E13CB959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1441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05AC7C-6F40-5069-9E02-64D0A27C9F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9826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3003D31-CA7A-8559-768C-23C3481636E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3093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21FDEDC-5725-2A0B-B498-D69B9EDE47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3858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4A45602-20A7-1776-1D14-362A2CA63B2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060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EE636EF5-3EF5-4BBF-C93F-732E534FADB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305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A13181A-33A6-CD2C-7208-1A7B68210AD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84735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758ABF75-AAB7-9527-6F40-AA8606D7467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8022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36BAE222-C075-48DA-1712-1F2873B271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4660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5BB0308-2428-2152-9D54-345CB590240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4130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87442A0-0C03-0D5D-A0FF-B7DBB8A63AA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16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6673A08-C783-C002-DF08-7D9F13E376A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3559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Color set 3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D35CB9-DA89-5562-6058-BB85215A1B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97EB03F-9E28-8B6D-FA19-A72C7C96A80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60640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Color set 3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9BDE2-85BC-F667-386C-4180EFFA25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D43E19D2-C94D-D761-7D07-88F2F06DD4D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6575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C6CBD-BB9E-7FBA-02C5-1A5A343181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2706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281BA23-2AF0-37BC-734C-0719E570FFB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257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Color set 3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13F7C-1279-1D7C-9090-13EE16A74B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27BD4B8D-7F99-EA09-8448-24F3D88EC178}"/>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42202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E645B-45C4-AA72-9A56-06C12793AC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251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101F6255-3592-F6FA-06F7-299C1213946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7354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F5CFA9B-19A6-157C-521D-BEE2F534274C}"/>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CA4B477-DF48-509D-E4D9-38925D4FB75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9850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943BE923-0F37-E3BD-627E-080A1708DDE9}"/>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3B9E441-8B62-3D8F-ED93-C923DC0D69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29834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0F90813-4129-D2DE-63BF-0E36DE47A89A}"/>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E5AA8FEA-5C9D-F387-6F7E-6D1A01643E8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7307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DCA6D53-B85D-6D01-638D-2CA02CD515F6}"/>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35F78314-F663-B99B-A16B-F609DBE775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2638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81DF8E2A-12B9-514A-5601-26281CD964BE}"/>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76721BB-7AE8-C625-48CD-2607ED5B478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5383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72E260B5-04DA-74E9-2CCE-DB4747E4829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56A3D3C2-FFA8-4DF9-C110-FA265C0753C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4271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D9E2AF20-EFF9-87B7-A893-F8F91105E74D}"/>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360222F-73DA-84D2-9369-FE13E617155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8602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26" Type="http://schemas.openxmlformats.org/officeDocument/2006/relationships/slideLayout" Target="../slideLayouts/slideLayout226.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16" Type="http://schemas.openxmlformats.org/officeDocument/2006/relationships/slideLayout" Target="../slideLayouts/slideLayout216.xml"/><Relationship Id="rId237" Type="http://schemas.openxmlformats.org/officeDocument/2006/relationships/slideLayout" Target="../slideLayouts/slideLayout237.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27" Type="http://schemas.openxmlformats.org/officeDocument/2006/relationships/slideLayout" Target="../slideLayouts/slideLayout227.xml"/><Relationship Id="rId248" Type="http://schemas.openxmlformats.org/officeDocument/2006/relationships/slideLayout" Target="../slideLayouts/slideLayout248.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28" Type="http://schemas.openxmlformats.org/officeDocument/2006/relationships/slideLayout" Target="../slideLayouts/slideLayout228.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8" Type="http://schemas.openxmlformats.org/officeDocument/2006/relationships/slideLayout" Target="../slideLayouts/slideLayout218.xml"/><Relationship Id="rId239" Type="http://schemas.openxmlformats.org/officeDocument/2006/relationships/slideLayout" Target="../slideLayouts/slideLayout239.xml"/><Relationship Id="rId250" Type="http://schemas.openxmlformats.org/officeDocument/2006/relationships/slideLayout" Target="../slideLayouts/slideLayout250.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240" Type="http://schemas.openxmlformats.org/officeDocument/2006/relationships/slideLayout" Target="../slideLayouts/slideLayout240.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219" Type="http://schemas.openxmlformats.org/officeDocument/2006/relationships/slideLayout" Target="../slideLayouts/slideLayout219.xml"/><Relationship Id="rId230" Type="http://schemas.openxmlformats.org/officeDocument/2006/relationships/slideLayout" Target="../slideLayouts/slideLayout230.xml"/><Relationship Id="rId251" Type="http://schemas.openxmlformats.org/officeDocument/2006/relationships/slideLayout" Target="../slideLayouts/slideLayout251.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220" Type="http://schemas.openxmlformats.org/officeDocument/2006/relationships/slideLayout" Target="../slideLayouts/slideLayout220.xml"/><Relationship Id="rId241" Type="http://schemas.openxmlformats.org/officeDocument/2006/relationships/slideLayout" Target="../slideLayouts/slideLayout24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78" Type="http://schemas.openxmlformats.org/officeDocument/2006/relationships/slideLayout" Target="../slideLayouts/slideLayout78.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64" Type="http://schemas.openxmlformats.org/officeDocument/2006/relationships/slideLayout" Target="../slideLayouts/slideLayout164.xml"/><Relationship Id="rId185" Type="http://schemas.openxmlformats.org/officeDocument/2006/relationships/slideLayout" Target="../slideLayouts/slideLayout185.xml"/><Relationship Id="rId9" Type="http://schemas.openxmlformats.org/officeDocument/2006/relationships/slideLayout" Target="../slideLayouts/slideLayout9.xml"/><Relationship Id="rId210" Type="http://schemas.openxmlformats.org/officeDocument/2006/relationships/slideLayout" Target="../slideLayouts/slideLayout210.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5" Type="http://schemas.openxmlformats.org/officeDocument/2006/relationships/slideLayout" Target="../slideLayouts/slideLayout235.xml"/><Relationship Id="rId256" Type="http://schemas.openxmlformats.org/officeDocument/2006/relationships/theme" Target="../theme/theme1.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179" Type="http://schemas.openxmlformats.org/officeDocument/2006/relationships/slideLayout" Target="../slideLayouts/slideLayout17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5" Type="http://schemas.openxmlformats.org/officeDocument/2006/relationships/slideLayout" Target="../slideLayouts/slideLayout225.xml"/><Relationship Id="rId246" Type="http://schemas.openxmlformats.org/officeDocument/2006/relationships/slideLayout" Target="../slideLayouts/slideLayout246.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94" Type="http://schemas.openxmlformats.org/officeDocument/2006/relationships/slideLayout" Target="../slideLayouts/slideLayout94.xml"/><Relationship Id="rId148" Type="http://schemas.openxmlformats.org/officeDocument/2006/relationships/slideLayout" Target="../slideLayouts/slideLayout148.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180" Type="http://schemas.openxmlformats.org/officeDocument/2006/relationships/slideLayout" Target="../slideLayouts/slideLayout18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60675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1967205" cy="184666"/>
          </a:xfrm>
          <a:prstGeom prst="rect">
            <a:avLst/>
          </a:prstGeom>
          <a:noFill/>
        </p:spPr>
        <p:txBody>
          <a:bodyPr wrap="none" rtlCol="0">
            <a:spAutoFit/>
          </a:bodyPr>
          <a:lstStyle/>
          <a:p>
            <a:pPr algn="l"/>
            <a:r>
              <a:rPr lang="en-US" sz="600" dirty="0"/>
              <a:t>© </a:t>
            </a:r>
            <a:fld id="{2FBEB970-CF08-9C48-AE92-11646BCD6EF7}" type="datetimeyyyy">
              <a:rPr lang="en-US" sz="600" smtClean="0"/>
              <a:t>2024</a:t>
            </a:fld>
            <a:r>
              <a:rPr lang="en-US" sz="600" dirty="0"/>
              <a:t>, Amazon Web Services, Inc. or its affiliates. </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25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20" r:id="rId2"/>
    <p:sldLayoutId id="2147483721" r:id="rId3"/>
    <p:sldLayoutId id="2147483722" r:id="rId4"/>
    <p:sldLayoutId id="2147483723"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712" r:id="rId15"/>
    <p:sldLayoutId id="2147483724" r:id="rId16"/>
    <p:sldLayoutId id="2147483725" r:id="rId17"/>
    <p:sldLayoutId id="2147483726" r:id="rId18"/>
    <p:sldLayoutId id="2147483727"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711" r:id="rId29"/>
    <p:sldLayoutId id="2147483728" r:id="rId30"/>
    <p:sldLayoutId id="2147483729" r:id="rId31"/>
    <p:sldLayoutId id="2147483730" r:id="rId32"/>
    <p:sldLayoutId id="2147483731"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 id="2147483873" r:id="rId42"/>
    <p:sldLayoutId id="2147483710" r:id="rId43"/>
    <p:sldLayoutId id="2147483732" r:id="rId44"/>
    <p:sldLayoutId id="2147483733" r:id="rId45"/>
    <p:sldLayoutId id="2147483734" r:id="rId46"/>
    <p:sldLayoutId id="2147483735" r:id="rId47"/>
    <p:sldLayoutId id="2147483874" r:id="rId48"/>
    <p:sldLayoutId id="2147483875" r:id="rId49"/>
    <p:sldLayoutId id="2147483876" r:id="rId50"/>
    <p:sldLayoutId id="2147483877" r:id="rId51"/>
    <p:sldLayoutId id="2147483878" r:id="rId52"/>
    <p:sldLayoutId id="2147483879" r:id="rId53"/>
    <p:sldLayoutId id="2147483880" r:id="rId54"/>
    <p:sldLayoutId id="2147483881" r:id="rId55"/>
    <p:sldLayoutId id="2147483882" r:id="rId56"/>
    <p:sldLayoutId id="2147483661" r:id="rId57"/>
    <p:sldLayoutId id="2147483654" r:id="rId58"/>
    <p:sldLayoutId id="2147483662" r:id="rId59"/>
    <p:sldLayoutId id="2147483736" r:id="rId60"/>
    <p:sldLayoutId id="2147483737" r:id="rId61"/>
    <p:sldLayoutId id="2147483738" r:id="rId62"/>
    <p:sldLayoutId id="2147483739"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740" r:id="rId73"/>
    <p:sldLayoutId id="2147483741" r:id="rId74"/>
    <p:sldLayoutId id="2147483742" r:id="rId75"/>
    <p:sldLayoutId id="2147483743" r:id="rId76"/>
    <p:sldLayoutId id="2147483744" r:id="rId77"/>
    <p:sldLayoutId id="2147483838" r:id="rId78"/>
    <p:sldLayoutId id="2147483839" r:id="rId79"/>
    <p:sldLayoutId id="2147483840" r:id="rId80"/>
    <p:sldLayoutId id="2147483841" r:id="rId81"/>
    <p:sldLayoutId id="2147483842" r:id="rId82"/>
    <p:sldLayoutId id="2147483843" r:id="rId83"/>
    <p:sldLayoutId id="2147483844" r:id="rId84"/>
    <p:sldLayoutId id="2147483845" r:id="rId85"/>
    <p:sldLayoutId id="2147483846" r:id="rId86"/>
    <p:sldLayoutId id="2147483745" r:id="rId87"/>
    <p:sldLayoutId id="2147483746" r:id="rId88"/>
    <p:sldLayoutId id="2147483747" r:id="rId89"/>
    <p:sldLayoutId id="2147483748" r:id="rId90"/>
    <p:sldLayoutId id="2147483749" r:id="rId91"/>
    <p:sldLayoutId id="2147483883" r:id="rId92"/>
    <p:sldLayoutId id="2147483884" r:id="rId93"/>
    <p:sldLayoutId id="2147483885" r:id="rId94"/>
    <p:sldLayoutId id="2147483886" r:id="rId95"/>
    <p:sldLayoutId id="2147483887" r:id="rId96"/>
    <p:sldLayoutId id="2147483888" r:id="rId97"/>
    <p:sldLayoutId id="2147483889" r:id="rId98"/>
    <p:sldLayoutId id="2147483890" r:id="rId99"/>
    <p:sldLayoutId id="2147483891" r:id="rId100"/>
    <p:sldLayoutId id="2147483750" r:id="rId101"/>
    <p:sldLayoutId id="2147483751" r:id="rId102"/>
    <p:sldLayoutId id="2147483752" r:id="rId103"/>
    <p:sldLayoutId id="2147483753" r:id="rId104"/>
    <p:sldLayoutId id="2147483754" r:id="rId105"/>
    <p:sldLayoutId id="2147483892" r:id="rId106"/>
    <p:sldLayoutId id="2147483893" r:id="rId107"/>
    <p:sldLayoutId id="2147483894" r:id="rId108"/>
    <p:sldLayoutId id="2147483895" r:id="rId109"/>
    <p:sldLayoutId id="2147483896" r:id="rId110"/>
    <p:sldLayoutId id="2147483897" r:id="rId111"/>
    <p:sldLayoutId id="2147483898" r:id="rId112"/>
    <p:sldLayoutId id="2147483899" r:id="rId113"/>
    <p:sldLayoutId id="2147483900" r:id="rId114"/>
    <p:sldLayoutId id="2147483663" r:id="rId115"/>
    <p:sldLayoutId id="2147483655" r:id="rId116"/>
    <p:sldLayoutId id="2147483650" r:id="rId117"/>
    <p:sldLayoutId id="2147483664" r:id="rId118"/>
    <p:sldLayoutId id="2147483666" r:id="rId119"/>
    <p:sldLayoutId id="2147483667" r:id="rId120"/>
    <p:sldLayoutId id="2147483665" r:id="rId121"/>
    <p:sldLayoutId id="2147483668" r:id="rId122"/>
    <p:sldLayoutId id="2147483653" r:id="rId123"/>
    <p:sldLayoutId id="2147483689" r:id="rId124"/>
    <p:sldLayoutId id="2147483691" r:id="rId125"/>
    <p:sldLayoutId id="2147483690" r:id="rId126"/>
    <p:sldLayoutId id="2147483657" r:id="rId127"/>
    <p:sldLayoutId id="2147483692" r:id="rId128"/>
    <p:sldLayoutId id="2147483694" r:id="rId129"/>
    <p:sldLayoutId id="2147483693" r:id="rId130"/>
    <p:sldLayoutId id="2147483652" r:id="rId131"/>
    <p:sldLayoutId id="2147483669" r:id="rId132"/>
    <p:sldLayoutId id="2147483670" r:id="rId133"/>
    <p:sldLayoutId id="2147483673" r:id="rId134"/>
    <p:sldLayoutId id="2147483651" r:id="rId135"/>
    <p:sldLayoutId id="2147483755" r:id="rId136"/>
    <p:sldLayoutId id="2147483756" r:id="rId137"/>
    <p:sldLayoutId id="2147483757" r:id="rId138"/>
    <p:sldLayoutId id="2147483758" r:id="rId139"/>
    <p:sldLayoutId id="2147483811" r:id="rId140"/>
    <p:sldLayoutId id="2147483812" r:id="rId141"/>
    <p:sldLayoutId id="2147483813" r:id="rId142"/>
    <p:sldLayoutId id="2147483814" r:id="rId143"/>
    <p:sldLayoutId id="2147483815" r:id="rId144"/>
    <p:sldLayoutId id="2147483816" r:id="rId145"/>
    <p:sldLayoutId id="2147483817" r:id="rId146"/>
    <p:sldLayoutId id="2147483818" r:id="rId147"/>
    <p:sldLayoutId id="2147483819" r:id="rId148"/>
    <p:sldLayoutId id="2147483759" r:id="rId149"/>
    <p:sldLayoutId id="2147483760" r:id="rId150"/>
    <p:sldLayoutId id="2147483761" r:id="rId151"/>
    <p:sldLayoutId id="2147483762" r:id="rId152"/>
    <p:sldLayoutId id="2147483763" r:id="rId153"/>
    <p:sldLayoutId id="2147483847" r:id="rId154"/>
    <p:sldLayoutId id="2147483848" r:id="rId155"/>
    <p:sldLayoutId id="2147483849" r:id="rId156"/>
    <p:sldLayoutId id="2147483850" r:id="rId157"/>
    <p:sldLayoutId id="2147483851" r:id="rId158"/>
    <p:sldLayoutId id="2147483852" r:id="rId159"/>
    <p:sldLayoutId id="2147483853" r:id="rId160"/>
    <p:sldLayoutId id="2147483854" r:id="rId161"/>
    <p:sldLayoutId id="2147483855" r:id="rId162"/>
    <p:sldLayoutId id="2147483764" r:id="rId163"/>
    <p:sldLayoutId id="2147483765" r:id="rId164"/>
    <p:sldLayoutId id="2147483766" r:id="rId165"/>
    <p:sldLayoutId id="2147483767" r:id="rId166"/>
    <p:sldLayoutId id="2147483768" r:id="rId167"/>
    <p:sldLayoutId id="2147483901" r:id="rId168"/>
    <p:sldLayoutId id="2147483902" r:id="rId169"/>
    <p:sldLayoutId id="2147483903" r:id="rId170"/>
    <p:sldLayoutId id="2147483904" r:id="rId171"/>
    <p:sldLayoutId id="2147483905" r:id="rId172"/>
    <p:sldLayoutId id="2147483906" r:id="rId173"/>
    <p:sldLayoutId id="2147483907" r:id="rId174"/>
    <p:sldLayoutId id="2147483908" r:id="rId175"/>
    <p:sldLayoutId id="2147483909" r:id="rId176"/>
    <p:sldLayoutId id="2147483769" r:id="rId177"/>
    <p:sldLayoutId id="2147483770" r:id="rId178"/>
    <p:sldLayoutId id="2147483771" r:id="rId179"/>
    <p:sldLayoutId id="2147483772" r:id="rId180"/>
    <p:sldLayoutId id="2147483773" r:id="rId181"/>
    <p:sldLayoutId id="2147483910" r:id="rId182"/>
    <p:sldLayoutId id="2147483911" r:id="rId183"/>
    <p:sldLayoutId id="2147483912" r:id="rId184"/>
    <p:sldLayoutId id="2147483913" r:id="rId185"/>
    <p:sldLayoutId id="2147483914" r:id="rId186"/>
    <p:sldLayoutId id="2147483915" r:id="rId187"/>
    <p:sldLayoutId id="2147483916" r:id="rId188"/>
    <p:sldLayoutId id="2147483917" r:id="rId189"/>
    <p:sldLayoutId id="2147483918" r:id="rId190"/>
    <p:sldLayoutId id="2147483671" r:id="rId191"/>
    <p:sldLayoutId id="2147483672" r:id="rId192"/>
    <p:sldLayoutId id="2147483695" r:id="rId193"/>
    <p:sldLayoutId id="2147483674" r:id="rId194"/>
    <p:sldLayoutId id="2147483675" r:id="rId195"/>
    <p:sldLayoutId id="2147483656" r:id="rId196"/>
    <p:sldLayoutId id="2147483719" r:id="rId197"/>
    <p:sldLayoutId id="2147483774" r:id="rId198"/>
    <p:sldLayoutId id="2147483775" r:id="rId199"/>
    <p:sldLayoutId id="2147483776" r:id="rId200"/>
    <p:sldLayoutId id="2147483777" r:id="rId201"/>
    <p:sldLayoutId id="2147483820" r:id="rId202"/>
    <p:sldLayoutId id="2147483821" r:id="rId203"/>
    <p:sldLayoutId id="2147483822" r:id="rId204"/>
    <p:sldLayoutId id="2147483823" r:id="rId205"/>
    <p:sldLayoutId id="2147483824" r:id="rId206"/>
    <p:sldLayoutId id="2147483825" r:id="rId207"/>
    <p:sldLayoutId id="2147483826" r:id="rId208"/>
    <p:sldLayoutId id="2147483827" r:id="rId209"/>
    <p:sldLayoutId id="2147483828" r:id="rId210"/>
    <p:sldLayoutId id="2147483778" r:id="rId211"/>
    <p:sldLayoutId id="2147483779" r:id="rId212"/>
    <p:sldLayoutId id="2147483780" r:id="rId213"/>
    <p:sldLayoutId id="2147483781" r:id="rId214"/>
    <p:sldLayoutId id="2147483782" r:id="rId215"/>
    <p:sldLayoutId id="2147483856" r:id="rId216"/>
    <p:sldLayoutId id="2147483857" r:id="rId217"/>
    <p:sldLayoutId id="2147483858" r:id="rId218"/>
    <p:sldLayoutId id="2147483859" r:id="rId219"/>
    <p:sldLayoutId id="2147483860" r:id="rId220"/>
    <p:sldLayoutId id="2147483861" r:id="rId221"/>
    <p:sldLayoutId id="2147483862" r:id="rId222"/>
    <p:sldLayoutId id="2147483863" r:id="rId223"/>
    <p:sldLayoutId id="2147483864" r:id="rId224"/>
    <p:sldLayoutId id="2147483783" r:id="rId225"/>
    <p:sldLayoutId id="2147483784" r:id="rId226"/>
    <p:sldLayoutId id="2147483785" r:id="rId227"/>
    <p:sldLayoutId id="2147483786" r:id="rId228"/>
    <p:sldLayoutId id="2147483787" r:id="rId229"/>
    <p:sldLayoutId id="2147483919" r:id="rId230"/>
    <p:sldLayoutId id="2147483920" r:id="rId231"/>
    <p:sldLayoutId id="2147483921" r:id="rId232"/>
    <p:sldLayoutId id="2147483922" r:id="rId233"/>
    <p:sldLayoutId id="2147483923" r:id="rId234"/>
    <p:sldLayoutId id="2147483924" r:id="rId235"/>
    <p:sldLayoutId id="2147483925" r:id="rId236"/>
    <p:sldLayoutId id="2147483926" r:id="rId237"/>
    <p:sldLayoutId id="2147483927" r:id="rId238"/>
    <p:sldLayoutId id="2147483788" r:id="rId239"/>
    <p:sldLayoutId id="2147483789" r:id="rId240"/>
    <p:sldLayoutId id="2147483790" r:id="rId241"/>
    <p:sldLayoutId id="2147483791" r:id="rId242"/>
    <p:sldLayoutId id="2147483792" r:id="rId243"/>
    <p:sldLayoutId id="2147483928" r:id="rId244"/>
    <p:sldLayoutId id="2147483929" r:id="rId245"/>
    <p:sldLayoutId id="2147483930" r:id="rId246"/>
    <p:sldLayoutId id="2147483931" r:id="rId247"/>
    <p:sldLayoutId id="2147483932" r:id="rId248"/>
    <p:sldLayoutId id="2147483933" r:id="rId249"/>
    <p:sldLayoutId id="2147483934" r:id="rId250"/>
    <p:sldLayoutId id="2147483935" r:id="rId251"/>
    <p:sldLayoutId id="2147483936" r:id="rId252"/>
    <p:sldLayoutId id="2147483707" r:id="rId253"/>
    <p:sldLayoutId id="2147483708" r:id="rId254"/>
    <p:sldLayoutId id="2147483678" r:id="rId2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11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 Id="rId9"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17.xml"/><Relationship Id="rId4" Type="http://schemas.openxmlformats.org/officeDocument/2006/relationships/image" Target="../media/image70.sv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117.xml"/><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3" Type="http://schemas.openxmlformats.org/officeDocument/2006/relationships/hyperlink" Target="https://grafana.com/grafana/dashboards/14057-mysql/" TargetMode="External"/><Relationship Id="rId2" Type="http://schemas.openxmlformats.org/officeDocument/2006/relationships/notesSlide" Target="../notesSlides/notesSlide9.xml"/><Relationship Id="rId1" Type="http://schemas.openxmlformats.org/officeDocument/2006/relationships/slideLayout" Target="../slideLayouts/slideLayout117.xml"/><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6.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notesSlide" Target="../notesSlides/notesSlide11.xml"/><Relationship Id="rId16" Type="http://schemas.openxmlformats.org/officeDocument/2006/relationships/image" Target="../media/image82.svg"/><Relationship Id="rId1" Type="http://schemas.openxmlformats.org/officeDocument/2006/relationships/slideLayout" Target="../slideLayouts/slideLayout117.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19" Type="http://schemas.openxmlformats.org/officeDocument/2006/relationships/image" Target="../media/image87.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7.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17.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78.svg"/><Relationship Id="rId9" Type="http://schemas.openxmlformats.org/officeDocument/2006/relationships/image" Target="../media/image9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1.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8.png"/><Relationship Id="rId3" Type="http://schemas.openxmlformats.org/officeDocument/2006/relationships/image" Target="../media/image69.png"/><Relationship Id="rId7" Type="http://schemas.openxmlformats.org/officeDocument/2006/relationships/image" Target="../media/image75.png"/><Relationship Id="rId12" Type="http://schemas.openxmlformats.org/officeDocument/2006/relationships/image" Target="../media/image80.svg"/><Relationship Id="rId17" Type="http://schemas.openxmlformats.org/officeDocument/2006/relationships/image" Target="../media/image90.svg"/><Relationship Id="rId2" Type="http://schemas.openxmlformats.org/officeDocument/2006/relationships/notesSlide" Target="../notesSlides/notesSlide13.xml"/><Relationship Id="rId16" Type="http://schemas.openxmlformats.org/officeDocument/2006/relationships/image" Target="../media/image89.png"/><Relationship Id="rId1" Type="http://schemas.openxmlformats.org/officeDocument/2006/relationships/slideLayout" Target="../slideLayouts/slideLayout117.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91.png"/><Relationship Id="rId4" Type="http://schemas.openxmlformats.org/officeDocument/2006/relationships/image" Target="../media/image70.svg"/><Relationship Id="rId9" Type="http://schemas.openxmlformats.org/officeDocument/2006/relationships/image" Target="../media/image77.png"/><Relationship Id="rId14" Type="http://schemas.openxmlformats.org/officeDocument/2006/relationships/image" Target="../media/image8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notesSlide" Target="../notesSlides/notesSlide2.xml"/><Relationship Id="rId16" Type="http://schemas.openxmlformats.org/officeDocument/2006/relationships/image" Target="../media/image82.svg"/><Relationship Id="rId1" Type="http://schemas.openxmlformats.org/officeDocument/2006/relationships/slideLayout" Target="../slideLayouts/slideLayout117.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17.xml"/></Relationships>
</file>

<file path=ppt/slides/_rels/slide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117.xml"/><Relationship Id="rId4" Type="http://schemas.openxmlformats.org/officeDocument/2006/relationships/image" Target="../media/image76.svg"/></Relationships>
</file>

<file path=ppt/slides/_rels/slide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17.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53D2B19-D2B9-F918-B9FF-16DDB455B1DB}"/>
              </a:ext>
            </a:extLst>
          </p:cNvPr>
          <p:cNvSpPr>
            <a:spLocks noGrp="1"/>
          </p:cNvSpPr>
          <p:nvPr>
            <p:ph type="body" sz="quarter" idx="11"/>
          </p:nvPr>
        </p:nvSpPr>
        <p:spPr>
          <a:xfrm>
            <a:off x="609597" y="4349712"/>
            <a:ext cx="4424739" cy="369332"/>
          </a:xfrm>
        </p:spPr>
        <p:txBody>
          <a:bodyPr/>
          <a:lstStyle/>
          <a:p>
            <a:r>
              <a:rPr lang="ko-KR" altLang="en-US"/>
              <a:t>신 정 섭</a:t>
            </a:r>
            <a:r>
              <a:rPr lang="en-US"/>
              <a:t>(ssupp@amazon.com)</a:t>
            </a:r>
          </a:p>
        </p:txBody>
      </p:sp>
      <p:sp>
        <p:nvSpPr>
          <p:cNvPr id="15" name="Text Placeholder 14">
            <a:extLst>
              <a:ext uri="{FF2B5EF4-FFF2-40B4-BE49-F238E27FC236}">
                <a16:creationId xmlns:a16="http://schemas.microsoft.com/office/drawing/2014/main" id="{629C141A-3F35-88BA-A38D-0AA18DC01C71}"/>
              </a:ext>
            </a:extLst>
          </p:cNvPr>
          <p:cNvSpPr>
            <a:spLocks noGrp="1"/>
          </p:cNvSpPr>
          <p:nvPr>
            <p:ph type="body" sz="quarter" idx="12"/>
          </p:nvPr>
        </p:nvSpPr>
        <p:spPr>
          <a:xfrm>
            <a:off x="609598" y="4762500"/>
            <a:ext cx="3797302" cy="313932"/>
          </a:xfrm>
        </p:spPr>
        <p:txBody>
          <a:bodyPr/>
          <a:lstStyle/>
          <a:p>
            <a:r>
              <a:rPr lang="en-US"/>
              <a:t>Solutions Architect</a:t>
            </a:r>
          </a:p>
        </p:txBody>
      </p:sp>
      <p:sp>
        <p:nvSpPr>
          <p:cNvPr id="12" name="Title 11">
            <a:extLst>
              <a:ext uri="{FF2B5EF4-FFF2-40B4-BE49-F238E27FC236}">
                <a16:creationId xmlns:a16="http://schemas.microsoft.com/office/drawing/2014/main" id="{52F617C8-A4B2-4BFD-DCF1-FA6F3588DA60}"/>
              </a:ext>
            </a:extLst>
          </p:cNvPr>
          <p:cNvSpPr>
            <a:spLocks noGrp="1"/>
          </p:cNvSpPr>
          <p:nvPr>
            <p:ph type="ctrTitle"/>
          </p:nvPr>
        </p:nvSpPr>
        <p:spPr>
          <a:xfrm>
            <a:off x="609598" y="2126159"/>
            <a:ext cx="10182047" cy="1421928"/>
          </a:xfrm>
        </p:spPr>
        <p:txBody>
          <a:bodyPr/>
          <a:lstStyle/>
          <a:p>
            <a:r>
              <a:rPr lang="en-US"/>
              <a:t>EKS </a:t>
            </a:r>
            <a:r>
              <a:rPr lang="ko-KR" altLang="en-US"/>
              <a:t>환경에서 </a:t>
            </a:r>
            <a:r>
              <a:rPr lang="en-US" altLang="ko-KR"/>
              <a:t>MySQLd Exporter</a:t>
            </a:r>
            <a:r>
              <a:rPr lang="ko-KR" altLang="en-US"/>
              <a:t>를 활용한 </a:t>
            </a:r>
            <a:r>
              <a:rPr lang="en-US" altLang="ko-KR"/>
              <a:t>Aurora MySQL </a:t>
            </a:r>
            <a:r>
              <a:rPr lang="ko-KR" altLang="en-US"/>
              <a:t>모니터링 구축</a:t>
            </a:r>
            <a:endParaRPr lang="en-US"/>
          </a:p>
        </p:txBody>
      </p:sp>
      <p:sp>
        <p:nvSpPr>
          <p:cNvPr id="16" name="Text Placeholder 15">
            <a:extLst>
              <a:ext uri="{FF2B5EF4-FFF2-40B4-BE49-F238E27FC236}">
                <a16:creationId xmlns:a16="http://schemas.microsoft.com/office/drawing/2014/main" id="{5FA92A12-2247-D962-0624-887AA5693D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57991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MySQLd Exporter</a:t>
            </a:r>
          </a:p>
        </p:txBody>
      </p:sp>
      <p:sp>
        <p:nvSpPr>
          <p:cNvPr id="3" name="TextBox 2">
            <a:extLst>
              <a:ext uri="{FF2B5EF4-FFF2-40B4-BE49-F238E27FC236}">
                <a16:creationId xmlns:a16="http://schemas.microsoft.com/office/drawing/2014/main" id="{0E1F1EB3-3140-6FA9-81DF-A93FC1ED7027}"/>
              </a:ext>
            </a:extLst>
          </p:cNvPr>
          <p:cNvSpPr txBox="1"/>
          <p:nvPr/>
        </p:nvSpPr>
        <p:spPr>
          <a:xfrm>
            <a:off x="609600" y="5455412"/>
            <a:ext cx="10972800" cy="461665"/>
          </a:xfrm>
          <a:prstGeom prst="rect">
            <a:avLst/>
          </a:prstGeom>
          <a:solidFill>
            <a:schemeClr val="bg2">
              <a:lumMod val="75000"/>
              <a:lumOff val="25000"/>
            </a:schemeClr>
          </a:solidFill>
        </p:spPr>
        <p:txBody>
          <a:bodyPr wrap="square" lIns="0" rIns="0" rtlCol="0">
            <a:spAutoFit/>
          </a:bodyPr>
          <a:lstStyle/>
          <a:p>
            <a:pPr algn="ctr"/>
            <a:r>
              <a:rPr lang="en-KR" sz="2400" b="1" dirty="0" err="1">
                <a:sym typeface="Wingdings" pitchFamily="2" charset="2"/>
              </a:rPr>
              <a:t> </a:t>
            </a:r>
            <a:r>
              <a:rPr lang="en-US" sz="2400" b="1" dirty="0" err="1">
                <a:sym typeface="Wingdings" pitchFamily="2" charset="2"/>
              </a:rPr>
              <a:t>Aurora MySQL Server</a:t>
            </a:r>
            <a:r>
              <a:rPr lang="ko-KR" altLang="en-US" sz="2400" b="1" dirty="0" err="1">
                <a:sym typeface="Wingdings" pitchFamily="2" charset="2"/>
              </a:rPr>
              <a:t>의 </a:t>
            </a:r>
            <a:r>
              <a:rPr lang="en-US" altLang="ko-KR" sz="2400" b="1" dirty="0" err="1">
                <a:sym typeface="Wingdings" pitchFamily="2" charset="2"/>
              </a:rPr>
              <a:t>Metric</a:t>
            </a:r>
            <a:r>
              <a:rPr lang="ko-KR" altLang="en-US" sz="2400" b="1" dirty="0" err="1">
                <a:sym typeface="Wingdings" pitchFamily="2" charset="2"/>
              </a:rPr>
              <a:t>을 </a:t>
            </a:r>
            <a:r>
              <a:rPr lang="en-US" altLang="ko-KR" sz="2400" b="1" dirty="0" err="1">
                <a:sym typeface="Wingdings" pitchFamily="2" charset="2"/>
              </a:rPr>
              <a:t>Prometheus Exporter </a:t>
            </a:r>
            <a:r>
              <a:rPr lang="ko-KR" altLang="en-US" sz="2400" b="1" dirty="0" err="1">
                <a:sym typeface="Wingdings" pitchFamily="2" charset="2"/>
              </a:rPr>
              <a:t>형태로 노출</a:t>
            </a:r>
            <a:endParaRPr lang="en-KR" sz="2400" b="1" dirty="0" err="1"/>
          </a:p>
        </p:txBody>
      </p:sp>
      <p:sp>
        <p:nvSpPr>
          <p:cNvPr id="4" name="TextBox 3">
            <a:extLst>
              <a:ext uri="{FF2B5EF4-FFF2-40B4-BE49-F238E27FC236}">
                <a16:creationId xmlns:a16="http://schemas.microsoft.com/office/drawing/2014/main" id="{D5830182-B20A-79AD-3276-A4B70C712D90}"/>
              </a:ext>
            </a:extLst>
          </p:cNvPr>
          <p:cNvSpPr txBox="1"/>
          <p:nvPr/>
        </p:nvSpPr>
        <p:spPr>
          <a:xfrm>
            <a:off x="1371674" y="4282577"/>
            <a:ext cx="2516898" cy="369332"/>
          </a:xfrm>
          <a:prstGeom prst="rect">
            <a:avLst/>
          </a:prstGeom>
          <a:noFill/>
        </p:spPr>
        <p:txBody>
          <a:bodyPr wrap="square" rtlCol="0">
            <a:spAutoFit/>
          </a:bodyPr>
          <a:lstStyle/>
          <a:p>
            <a:pPr algn="ctr" defTabSz="685800"/>
            <a:r>
              <a:rPr lang="en-US" b="1" dirty="0"/>
              <a:t>MySQLd Exporter</a:t>
            </a:r>
          </a:p>
        </p:txBody>
      </p:sp>
      <p:sp>
        <p:nvSpPr>
          <p:cNvPr id="5" name="Content Placeholder 2">
            <a:extLst>
              <a:ext uri="{FF2B5EF4-FFF2-40B4-BE49-F238E27FC236}">
                <a16:creationId xmlns:a16="http://schemas.microsoft.com/office/drawing/2014/main" id="{F9793441-3DEB-6C29-0235-F00C91FD0CCB}"/>
              </a:ext>
            </a:extLst>
          </p:cNvPr>
          <p:cNvSpPr>
            <a:spLocks noGrp="1"/>
          </p:cNvSpPr>
          <p:nvPr>
            <p:ph idx="1"/>
          </p:nvPr>
        </p:nvSpPr>
        <p:spPr>
          <a:xfrm>
            <a:off x="5031983" y="2374407"/>
            <a:ext cx="6550417" cy="1384995"/>
          </a:xfrm>
        </p:spPr>
        <p:txBody>
          <a:bodyPr/>
          <a:lstStyle/>
          <a:p>
            <a:pPr marL="457200" indent="-457200">
              <a:buFont typeface="Arial" panose="020B0604020202020204" pitchFamily="34" charset="0"/>
              <a:buChar char="•"/>
            </a:pPr>
            <a:r>
              <a:rPr lang="en-US" altLang="ko-KR" sz="2000" dirty="0"/>
              <a:t>MySQL</a:t>
            </a:r>
            <a:r>
              <a:rPr lang="ko-KR" altLang="en-US" sz="2000" dirty="0"/>
              <a:t>에 </a:t>
            </a:r>
            <a:r>
              <a:rPr lang="en-US" altLang="ko-KR" sz="2000" dirty="0"/>
              <a:t>Query</a:t>
            </a:r>
            <a:r>
              <a:rPr lang="ko-KR" altLang="en-US" sz="2000" dirty="0"/>
              <a:t> 수행을 통해서 </a:t>
            </a:r>
            <a:r>
              <a:rPr lang="en-US" altLang="ko-KR" sz="2000" dirty="0"/>
              <a:t>Metric </a:t>
            </a:r>
            <a:r>
              <a:rPr lang="ko-KR" altLang="en-US" sz="2000" dirty="0"/>
              <a:t>수집</a:t>
            </a:r>
            <a:endParaRPr lang="en-US" altLang="ko-KR" sz="2000" dirty="0"/>
          </a:p>
          <a:p>
            <a:pPr marL="457200" indent="-457200">
              <a:buFont typeface="Arial" panose="020B0604020202020204" pitchFamily="34" charset="0"/>
              <a:buChar char="•"/>
            </a:pPr>
            <a:r>
              <a:rPr lang="ko-KR" altLang="en-US" sz="2000" dirty="0"/>
              <a:t>수집한 </a:t>
            </a:r>
            <a:r>
              <a:rPr lang="en-US" altLang="ko-KR" sz="2000" dirty="0"/>
              <a:t>Metric</a:t>
            </a:r>
            <a:r>
              <a:rPr lang="ko-KR" altLang="en-US" sz="2000" dirty="0"/>
              <a:t>을 </a:t>
            </a:r>
            <a:r>
              <a:rPr lang="en-US" altLang="ko-KR" sz="2000" dirty="0"/>
              <a:t>Prometheus Exporter </a:t>
            </a:r>
            <a:r>
              <a:rPr lang="ko-KR" altLang="en-US" sz="2000" dirty="0"/>
              <a:t>형태로 노출</a:t>
            </a:r>
            <a:endParaRPr lang="en-US" altLang="ko-KR" sz="2000" dirty="0"/>
          </a:p>
          <a:p>
            <a:pPr marL="457200" indent="-457200">
              <a:buFont typeface="Arial" panose="020B0604020202020204" pitchFamily="34" charset="0"/>
              <a:buChar char="•"/>
            </a:pPr>
            <a:r>
              <a:rPr lang="en-US" altLang="ko-KR" sz="2000" dirty="0"/>
              <a:t>MySQLd Instance</a:t>
            </a:r>
            <a:r>
              <a:rPr lang="ko-KR" altLang="en-US" sz="2000" dirty="0"/>
              <a:t>와 </a:t>
            </a:r>
            <a:r>
              <a:rPr lang="en-US" altLang="ko-KR" sz="2000" dirty="0"/>
              <a:t>1:1</a:t>
            </a:r>
            <a:r>
              <a:rPr lang="ko-KR" altLang="en-US" sz="2000" dirty="0"/>
              <a:t>로 구성</a:t>
            </a:r>
            <a:endParaRPr lang="en-US" altLang="ko-KR" sz="2000" dirty="0"/>
          </a:p>
        </p:txBody>
      </p:sp>
      <p:pic>
        <p:nvPicPr>
          <p:cNvPr id="6" name="Picture 2" descr="MySQL Exporter - ExporterHub">
            <a:extLst>
              <a:ext uri="{FF2B5EF4-FFF2-40B4-BE49-F238E27FC236}">
                <a16:creationId xmlns:a16="http://schemas.microsoft.com/office/drawing/2014/main" id="{79325CB9-C362-7975-2809-85946E8C2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615" y="1851233"/>
            <a:ext cx="3647016" cy="2431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4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MySQLd Exporter</a:t>
            </a:r>
            <a:r>
              <a:rPr lang="ko-KR" altLang="en-US"/>
              <a:t> </a:t>
            </a:r>
            <a:r>
              <a:rPr lang="en-US" altLang="ko-KR"/>
              <a:t>/</a:t>
            </a:r>
            <a:r>
              <a:rPr lang="ko-KR" altLang="en-US"/>
              <a:t> </a:t>
            </a:r>
            <a:r>
              <a:rPr lang="en-US" altLang="ko-KR"/>
              <a:t>Install </a:t>
            </a:r>
            <a:r>
              <a:rPr lang="en-US"/>
              <a:t>Helm Chart</a:t>
            </a:r>
          </a:p>
        </p:txBody>
      </p:sp>
      <p:pic>
        <p:nvPicPr>
          <p:cNvPr id="4" name="Graphic 23" descr="Amazon Elastic Kubernetes Service (Amazon EKS) Service icon.">
            <a:extLst>
              <a:ext uri="{FF2B5EF4-FFF2-40B4-BE49-F238E27FC236}">
                <a16:creationId xmlns:a16="http://schemas.microsoft.com/office/drawing/2014/main" id="{26158E28-3807-6FC9-2C6A-632D95CB4B7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11015" y="209241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E447EFE-2EC6-0E3D-3D2C-82B19B23F6CD}"/>
              </a:ext>
            </a:extLst>
          </p:cNvPr>
          <p:cNvSpPr/>
          <p:nvPr/>
        </p:nvSpPr>
        <p:spPr>
          <a:xfrm>
            <a:off x="2611015" y="2093852"/>
            <a:ext cx="1714016" cy="394916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400">
                <a:solidFill>
                  <a:schemeClr val="tx1"/>
                </a:solidFill>
                <a:cs typeface="Arial" panose="020B0604020202020204" pitchFamily="34" charset="0"/>
              </a:rPr>
              <a:t>EKS Cluster</a:t>
            </a:r>
          </a:p>
        </p:txBody>
      </p:sp>
      <p:pic>
        <p:nvPicPr>
          <p:cNvPr id="7" name="Graphic 6" descr="MySQL instance instance icon for the Database category.">
            <a:extLst>
              <a:ext uri="{FF2B5EF4-FFF2-40B4-BE49-F238E27FC236}">
                <a16:creationId xmlns:a16="http://schemas.microsoft.com/office/drawing/2014/main" id="{1E068AE5-0460-ED20-5FF8-F52F27B399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088" y="2736066"/>
            <a:ext cx="525552" cy="525550"/>
          </a:xfrm>
          <a:prstGeom prst="rect">
            <a:avLst/>
          </a:prstGeom>
        </p:spPr>
      </p:pic>
      <p:sp>
        <p:nvSpPr>
          <p:cNvPr id="8" name="TextBox 7">
            <a:extLst>
              <a:ext uri="{FF2B5EF4-FFF2-40B4-BE49-F238E27FC236}">
                <a16:creationId xmlns:a16="http://schemas.microsoft.com/office/drawing/2014/main" id="{D55491AB-4124-9F04-9641-F75AB1F041E8}"/>
              </a:ext>
            </a:extLst>
          </p:cNvPr>
          <p:cNvSpPr txBox="1"/>
          <p:nvPr/>
        </p:nvSpPr>
        <p:spPr>
          <a:xfrm>
            <a:off x="516206" y="3261617"/>
            <a:ext cx="1343316" cy="461665"/>
          </a:xfrm>
          <a:prstGeom prst="rect">
            <a:avLst/>
          </a:prstGeom>
          <a:noFill/>
        </p:spPr>
        <p:txBody>
          <a:bodyPr wrap="none" lIns="0" rIns="0" rtlCol="0">
            <a:spAutoFit/>
          </a:bodyPr>
          <a:lstStyle/>
          <a:p>
            <a:pPr algn="ctr"/>
            <a:r>
              <a:rPr lang="en-KR" sz="1200" dirty="0" err="1"/>
              <a:t>Aurora MySQL One</a:t>
            </a:r>
          </a:p>
          <a:p>
            <a:pPr algn="ctr"/>
            <a:r>
              <a:rPr lang="en-US" altLang="ko-KR" sz="1200" dirty="0" err="1"/>
              <a:t>/</a:t>
            </a:r>
            <a:r>
              <a:rPr lang="ko-KR" altLang="en-US" sz="1200" dirty="0" err="1"/>
              <a:t> </a:t>
            </a:r>
            <a:r>
              <a:rPr lang="en-KR" sz="1200" dirty="0" err="1"/>
              <a:t>Writer</a:t>
            </a:r>
          </a:p>
        </p:txBody>
      </p:sp>
      <p:pic>
        <p:nvPicPr>
          <p:cNvPr id="9" name="Graphic 8" descr="MySQL instance instance icon for the Database category.">
            <a:extLst>
              <a:ext uri="{FF2B5EF4-FFF2-40B4-BE49-F238E27FC236}">
                <a16:creationId xmlns:a16="http://schemas.microsoft.com/office/drawing/2014/main" id="{C08EC8A3-D2E9-1239-4EEA-7FB2B77548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088" y="3841384"/>
            <a:ext cx="525552" cy="525550"/>
          </a:xfrm>
          <a:prstGeom prst="rect">
            <a:avLst/>
          </a:prstGeom>
        </p:spPr>
      </p:pic>
      <p:sp>
        <p:nvSpPr>
          <p:cNvPr id="10" name="TextBox 9">
            <a:extLst>
              <a:ext uri="{FF2B5EF4-FFF2-40B4-BE49-F238E27FC236}">
                <a16:creationId xmlns:a16="http://schemas.microsoft.com/office/drawing/2014/main" id="{32958725-DA0F-974B-DE22-E016CE2D13E4}"/>
              </a:ext>
            </a:extLst>
          </p:cNvPr>
          <p:cNvSpPr txBox="1"/>
          <p:nvPr/>
        </p:nvSpPr>
        <p:spPr>
          <a:xfrm>
            <a:off x="513801" y="4366934"/>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pic>
        <p:nvPicPr>
          <p:cNvPr id="11" name="Graphic 10" descr="MySQL instance instance icon for the Database category.">
            <a:extLst>
              <a:ext uri="{FF2B5EF4-FFF2-40B4-BE49-F238E27FC236}">
                <a16:creationId xmlns:a16="http://schemas.microsoft.com/office/drawing/2014/main" id="{DE299C75-0617-3376-365B-851AA2466F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088" y="4946701"/>
            <a:ext cx="525552" cy="525550"/>
          </a:xfrm>
          <a:prstGeom prst="rect">
            <a:avLst/>
          </a:prstGeom>
        </p:spPr>
      </p:pic>
      <p:sp>
        <p:nvSpPr>
          <p:cNvPr id="12" name="TextBox 11">
            <a:extLst>
              <a:ext uri="{FF2B5EF4-FFF2-40B4-BE49-F238E27FC236}">
                <a16:creationId xmlns:a16="http://schemas.microsoft.com/office/drawing/2014/main" id="{F8D17287-19F9-C1B7-1A32-431850C8226F}"/>
              </a:ext>
            </a:extLst>
          </p:cNvPr>
          <p:cNvSpPr txBox="1"/>
          <p:nvPr/>
        </p:nvSpPr>
        <p:spPr>
          <a:xfrm>
            <a:off x="462506" y="5472251"/>
            <a:ext cx="1450718" cy="461665"/>
          </a:xfrm>
          <a:prstGeom prst="rect">
            <a:avLst/>
          </a:prstGeom>
          <a:noFill/>
        </p:spPr>
        <p:txBody>
          <a:bodyPr wrap="none" lIns="0" rIns="0" rtlCol="0">
            <a:spAutoFit/>
          </a:bodyPr>
          <a:lstStyle/>
          <a:p>
            <a:pPr algn="ctr"/>
            <a:r>
              <a:rPr lang="en-KR" sz="1200" dirty="0" err="1"/>
              <a:t>Aurora MySQL Three</a:t>
            </a:r>
          </a:p>
          <a:p>
            <a:pPr algn="ctr"/>
            <a:r>
              <a:rPr lang="en-US" altLang="ko-KR" sz="1200" dirty="0" err="1"/>
              <a:t>/</a:t>
            </a:r>
            <a:r>
              <a:rPr lang="ko-KR" altLang="en-US" sz="1200" dirty="0" err="1"/>
              <a:t> </a:t>
            </a:r>
            <a:r>
              <a:rPr lang="en-KR" sz="1200" dirty="0" err="1"/>
              <a:t>Reader</a:t>
            </a:r>
          </a:p>
        </p:txBody>
      </p:sp>
      <p:sp>
        <p:nvSpPr>
          <p:cNvPr id="13" name="Rectangle 12">
            <a:extLst>
              <a:ext uri="{FF2B5EF4-FFF2-40B4-BE49-F238E27FC236}">
                <a16:creationId xmlns:a16="http://schemas.microsoft.com/office/drawing/2014/main" id="{3D97D85D-AC01-B0DA-2427-42E0241F9C4D}"/>
              </a:ext>
            </a:extLst>
          </p:cNvPr>
          <p:cNvSpPr/>
          <p:nvPr/>
        </p:nvSpPr>
        <p:spPr>
          <a:xfrm>
            <a:off x="328943" y="2092414"/>
            <a:ext cx="1714016" cy="3950606"/>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MySQL Cluster</a:t>
            </a:r>
          </a:p>
        </p:txBody>
      </p:sp>
      <p:pic>
        <p:nvPicPr>
          <p:cNvPr id="14" name="Graphic 7" descr="Amazon Aurora service icon.">
            <a:extLst>
              <a:ext uri="{FF2B5EF4-FFF2-40B4-BE49-F238E27FC236}">
                <a16:creationId xmlns:a16="http://schemas.microsoft.com/office/drawing/2014/main" id="{B604C55C-D39D-ABF1-152E-1230A5CBD4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39572" y="2095251"/>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MySQL Exporter - ExporterHub">
            <a:extLst>
              <a:ext uri="{FF2B5EF4-FFF2-40B4-BE49-F238E27FC236}">
                <a16:creationId xmlns:a16="http://schemas.microsoft.com/office/drawing/2014/main" id="{623D07F3-3D84-F24C-8CEC-2BFA748AC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3862" y="2736066"/>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E1672C-4235-9BA2-6F91-62293C472B24}"/>
              </a:ext>
            </a:extLst>
          </p:cNvPr>
          <p:cNvSpPr txBox="1"/>
          <p:nvPr/>
        </p:nvSpPr>
        <p:spPr>
          <a:xfrm>
            <a:off x="2855314" y="3261617"/>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Writer</a:t>
            </a:r>
          </a:p>
        </p:txBody>
      </p:sp>
      <p:pic>
        <p:nvPicPr>
          <p:cNvPr id="17" name="Picture 2" descr="MySQL Exporter - ExporterHub">
            <a:extLst>
              <a:ext uri="{FF2B5EF4-FFF2-40B4-BE49-F238E27FC236}">
                <a16:creationId xmlns:a16="http://schemas.microsoft.com/office/drawing/2014/main" id="{CC398499-7E92-5684-0F52-0AF4D97186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3862" y="3841383"/>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ED3911C-9A1E-6F7D-E297-3B56CD0FBB2E}"/>
              </a:ext>
            </a:extLst>
          </p:cNvPr>
          <p:cNvSpPr txBox="1"/>
          <p:nvPr/>
        </p:nvSpPr>
        <p:spPr>
          <a:xfrm>
            <a:off x="2855314" y="4366934"/>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pic>
        <p:nvPicPr>
          <p:cNvPr id="19" name="Picture 2" descr="MySQL Exporter - ExporterHub">
            <a:extLst>
              <a:ext uri="{FF2B5EF4-FFF2-40B4-BE49-F238E27FC236}">
                <a16:creationId xmlns:a16="http://schemas.microsoft.com/office/drawing/2014/main" id="{AA3093A5-50AC-2099-AB8D-005AD2E614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3862" y="4946701"/>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75A9C05-243E-46FF-0BED-81618FDE0768}"/>
              </a:ext>
            </a:extLst>
          </p:cNvPr>
          <p:cNvSpPr txBox="1"/>
          <p:nvPr/>
        </p:nvSpPr>
        <p:spPr>
          <a:xfrm>
            <a:off x="2855314" y="5472252"/>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cxnSp>
        <p:nvCxnSpPr>
          <p:cNvPr id="21" name="Straight Arrow Connector 20">
            <a:extLst>
              <a:ext uri="{FF2B5EF4-FFF2-40B4-BE49-F238E27FC236}">
                <a16:creationId xmlns:a16="http://schemas.microsoft.com/office/drawing/2014/main" id="{D5D18497-3194-501A-7D78-22CFCA0CF84B}"/>
              </a:ext>
            </a:extLst>
          </p:cNvPr>
          <p:cNvCxnSpPr>
            <a:stCxn id="15" idx="1"/>
            <a:endCxn id="7" idx="3"/>
          </p:cNvCxnSpPr>
          <p:nvPr/>
        </p:nvCxnSpPr>
        <p:spPr>
          <a:xfrm flipH="1">
            <a:off x="1450640" y="2998841"/>
            <a:ext cx="162322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5405258-AE94-8824-578D-21CE2D2EFDF1}"/>
              </a:ext>
            </a:extLst>
          </p:cNvPr>
          <p:cNvCxnSpPr>
            <a:cxnSpLocks/>
            <a:stCxn id="17" idx="1"/>
            <a:endCxn id="9" idx="3"/>
          </p:cNvCxnSpPr>
          <p:nvPr/>
        </p:nvCxnSpPr>
        <p:spPr>
          <a:xfrm flipH="1">
            <a:off x="1450640" y="4104158"/>
            <a:ext cx="1623222"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6BC3CD-7B80-7541-9E39-A4D29D46AD16}"/>
              </a:ext>
            </a:extLst>
          </p:cNvPr>
          <p:cNvCxnSpPr>
            <a:cxnSpLocks/>
            <a:stCxn id="19" idx="1"/>
            <a:endCxn id="11" idx="3"/>
          </p:cNvCxnSpPr>
          <p:nvPr/>
        </p:nvCxnSpPr>
        <p:spPr>
          <a:xfrm flipH="1">
            <a:off x="1450640" y="5209476"/>
            <a:ext cx="162322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5D63EE9-E7B8-01CE-8A7F-C8DC5F519EE2}"/>
              </a:ext>
            </a:extLst>
          </p:cNvPr>
          <p:cNvSpPr txBox="1"/>
          <p:nvPr/>
        </p:nvSpPr>
        <p:spPr>
          <a:xfrm>
            <a:off x="1648158" y="2512331"/>
            <a:ext cx="1343857" cy="461665"/>
          </a:xfrm>
          <a:prstGeom prst="rect">
            <a:avLst/>
          </a:prstGeom>
          <a:solidFill>
            <a:schemeClr val="bg2"/>
          </a:solidFill>
        </p:spPr>
        <p:txBody>
          <a:bodyPr wrap="square" lIns="0" rIns="0" rtlCol="0">
            <a:spAutoFit/>
          </a:bodyPr>
          <a:lstStyle/>
          <a:p>
            <a:pPr algn="ctr"/>
            <a:r>
              <a:rPr lang="en-KR" sz="1200" i="1" dirty="0" err="1"/>
              <a:t>Query &amp; Scrap Metrics</a:t>
            </a:r>
          </a:p>
        </p:txBody>
      </p:sp>
      <p:sp>
        <p:nvSpPr>
          <p:cNvPr id="37" name="Rectangle 36">
            <a:extLst>
              <a:ext uri="{FF2B5EF4-FFF2-40B4-BE49-F238E27FC236}">
                <a16:creationId xmlns:a16="http://schemas.microsoft.com/office/drawing/2014/main" id="{5710090D-E575-380B-CEC7-1C8C0DD61FC4}"/>
              </a:ext>
            </a:extLst>
          </p:cNvPr>
          <p:cNvSpPr/>
          <p:nvPr/>
        </p:nvSpPr>
        <p:spPr>
          <a:xfrm>
            <a:off x="4637686" y="2624918"/>
            <a:ext cx="3615914" cy="179894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000" dirty="0">
                <a:solidFill>
                  <a:schemeClr val="tx1"/>
                </a:solidFill>
              </a:rPr>
              <a:t>apiVersion: v1</a:t>
            </a:r>
          </a:p>
          <a:p>
            <a:r>
              <a:rPr lang="en-US" sz="1000" dirty="0">
                <a:solidFill>
                  <a:schemeClr val="tx1"/>
                </a:solidFill>
              </a:rPr>
              <a:t>kind: Pod</a:t>
            </a:r>
          </a:p>
          <a:p>
            <a:r>
              <a:rPr lang="en-US" sz="1000" dirty="0">
                <a:solidFill>
                  <a:schemeClr val="tx1"/>
                </a:solidFill>
              </a:rPr>
              <a:t>metadata:</a:t>
            </a:r>
          </a:p>
          <a:p>
            <a:r>
              <a:rPr lang="en-US" sz="1000" dirty="0">
                <a:solidFill>
                  <a:schemeClr val="tx1"/>
                </a:solidFill>
              </a:rPr>
              <a:t>  annotations:</a:t>
            </a:r>
          </a:p>
          <a:p>
            <a:r>
              <a:rPr lang="en-US" sz="1000" dirty="0">
                <a:solidFill>
                  <a:schemeClr val="accent1">
                    <a:lumMod val="40000"/>
                    <a:lumOff val="60000"/>
                  </a:schemeClr>
                </a:solidFill>
              </a:rPr>
              <a:t>    prometheus.io/path: /metrics</a:t>
            </a:r>
          </a:p>
          <a:p>
            <a:r>
              <a:rPr lang="en-US" sz="1000" dirty="0">
                <a:solidFill>
                  <a:schemeClr val="accent1">
                    <a:lumMod val="40000"/>
                    <a:lumOff val="60000"/>
                  </a:schemeClr>
                </a:solidFill>
              </a:rPr>
              <a:t>    prometheus.io/port: "9104"</a:t>
            </a:r>
          </a:p>
          <a:p>
            <a:r>
              <a:rPr lang="en-US" sz="1000" dirty="0">
                <a:solidFill>
                  <a:schemeClr val="accent1">
                    <a:lumMod val="40000"/>
                    <a:lumOff val="60000"/>
                  </a:schemeClr>
                </a:solidFill>
              </a:rPr>
              <a:t>    prometheus.io/scrape: "true”</a:t>
            </a:r>
          </a:p>
          <a:p>
            <a:r>
              <a:rPr lang="en-US" sz="1000" dirty="0">
                <a:solidFill>
                  <a:schemeClr val="tx1"/>
                </a:solidFill>
              </a:rPr>
              <a:t> labels:</a:t>
            </a:r>
          </a:p>
          <a:p>
            <a:r>
              <a:rPr lang="en-US" sz="1000" dirty="0">
                <a:solidFill>
                  <a:schemeClr val="accent1">
                    <a:lumMod val="40000"/>
                    <a:lumOff val="60000"/>
                  </a:schemeClr>
                </a:solidFill>
              </a:rPr>
              <a:t>    app.kubernetes.io/instance: [cluster name]-one</a:t>
            </a:r>
          </a:p>
          <a:p>
            <a:r>
              <a:rPr lang="en-US" sz="1000" dirty="0">
                <a:solidFill>
                  <a:schemeClr val="accent1">
                    <a:lumMod val="40000"/>
                    <a:lumOff val="60000"/>
                  </a:schemeClr>
                </a:solidFill>
              </a:rPr>
              <a:t>    </a:t>
            </a:r>
            <a:r>
              <a:rPr lang="en-US" sz="1000" dirty="0">
                <a:solidFill>
                  <a:schemeClr val="tx1"/>
                </a:solidFill>
              </a:rPr>
              <a:t>app.kubernetes.io/name: prometheus-mysql-exporter</a:t>
            </a:r>
          </a:p>
          <a:p>
            <a:r>
              <a:rPr lang="en-US" sz="1000" dirty="0">
                <a:solidFill>
                  <a:schemeClr val="tx1"/>
                </a:solidFill>
              </a:rPr>
              <a:t>...</a:t>
            </a:r>
          </a:p>
        </p:txBody>
      </p:sp>
      <p:sp>
        <p:nvSpPr>
          <p:cNvPr id="38" name="Rectangle 37">
            <a:extLst>
              <a:ext uri="{FF2B5EF4-FFF2-40B4-BE49-F238E27FC236}">
                <a16:creationId xmlns:a16="http://schemas.microsoft.com/office/drawing/2014/main" id="{8FE036B9-8E06-F801-CB04-7F3B46862D94}"/>
              </a:ext>
            </a:extLst>
          </p:cNvPr>
          <p:cNvSpPr/>
          <p:nvPr/>
        </p:nvSpPr>
        <p:spPr>
          <a:xfrm>
            <a:off x="4637686" y="1268792"/>
            <a:ext cx="7231828" cy="117700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200">
                <a:effectLst/>
              </a:rPr>
              <a:t>$ helm repo add prometheus-community https://prometheus-community.github.io/helm-charts</a:t>
            </a:r>
          </a:p>
          <a:p>
            <a:r>
              <a:rPr lang="en-US" sz="1200">
                <a:effectLst/>
              </a:rPr>
              <a:t>$ helm repo update</a:t>
            </a:r>
            <a:endParaRPr lang="en-US" sz="1200" dirty="0">
              <a:solidFill>
                <a:schemeClr val="tx1"/>
              </a:solidFill>
              <a:effectLst/>
            </a:endParaRPr>
          </a:p>
          <a:p>
            <a:r>
              <a:rPr lang="en-US" sz="1200" dirty="0">
                <a:solidFill>
                  <a:schemeClr val="tx1"/>
                </a:solidFill>
              </a:rPr>
              <a:t>$ helm install [cluster name]-one </a:t>
            </a:r>
            <a:r>
              <a:rPr lang="en-US" sz="1200">
                <a:effectLst/>
              </a:rPr>
              <a:t>prometheus-community/prometheus-mysql-exporter</a:t>
            </a:r>
          </a:p>
          <a:p>
            <a:r>
              <a:rPr lang="en-US" sz="1200" dirty="0">
                <a:solidFill>
                  <a:schemeClr val="tx1"/>
                </a:solidFill>
              </a:rPr>
              <a:t>$ helm install [cluster name]-two </a:t>
            </a:r>
            <a:r>
              <a:rPr lang="en-US" sz="1200">
                <a:effectLst/>
              </a:rPr>
              <a:t>prometheus-community/prometheus-mysql-exporter</a:t>
            </a:r>
          </a:p>
          <a:p>
            <a:r>
              <a:rPr lang="en-US" sz="1200" dirty="0">
                <a:solidFill>
                  <a:schemeClr val="tx1"/>
                </a:solidFill>
              </a:rPr>
              <a:t>$ helm install [cluster name]-three </a:t>
            </a:r>
            <a:r>
              <a:rPr lang="en-US" sz="1200">
                <a:effectLst/>
              </a:rPr>
              <a:t>prometheus-community/prometheus-mysql-exporter</a:t>
            </a:r>
            <a:endParaRPr lang="en-US" sz="1200" dirty="0">
              <a:solidFill>
                <a:schemeClr val="tx1"/>
              </a:solidFill>
            </a:endParaRPr>
          </a:p>
        </p:txBody>
      </p:sp>
      <p:cxnSp>
        <p:nvCxnSpPr>
          <p:cNvPr id="47" name="Elbow Connector 46">
            <a:extLst>
              <a:ext uri="{FF2B5EF4-FFF2-40B4-BE49-F238E27FC236}">
                <a16:creationId xmlns:a16="http://schemas.microsoft.com/office/drawing/2014/main" id="{9FB3BC5B-169C-C4B1-CCA2-703963D80147}"/>
              </a:ext>
            </a:extLst>
          </p:cNvPr>
          <p:cNvCxnSpPr>
            <a:cxnSpLocks/>
            <a:stCxn id="38" idx="1"/>
            <a:endCxn id="5" idx="0"/>
          </p:cNvCxnSpPr>
          <p:nvPr/>
        </p:nvCxnSpPr>
        <p:spPr>
          <a:xfrm rot="10800000" flipV="1">
            <a:off x="3468024" y="1857292"/>
            <a:ext cx="1169663" cy="236559"/>
          </a:xfrm>
          <a:prstGeom prst="bent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D63D22A-EE4A-B184-E760-3DC6C434EBC4}"/>
              </a:ext>
            </a:extLst>
          </p:cNvPr>
          <p:cNvSpPr/>
          <p:nvPr/>
        </p:nvSpPr>
        <p:spPr>
          <a:xfrm>
            <a:off x="4637686" y="4689737"/>
            <a:ext cx="3615914" cy="179894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000" dirty="0">
                <a:solidFill>
                  <a:schemeClr val="tx1"/>
                </a:solidFill>
              </a:rPr>
              <a:t>apiVersion: v1</a:t>
            </a:r>
          </a:p>
          <a:p>
            <a:r>
              <a:rPr lang="en-US" sz="1000" dirty="0">
                <a:solidFill>
                  <a:schemeClr val="tx1"/>
                </a:solidFill>
              </a:rPr>
              <a:t>kind: Pod</a:t>
            </a:r>
          </a:p>
          <a:p>
            <a:r>
              <a:rPr lang="en-US" sz="1000" dirty="0">
                <a:solidFill>
                  <a:schemeClr val="tx1"/>
                </a:solidFill>
              </a:rPr>
              <a:t>metadata:</a:t>
            </a:r>
          </a:p>
          <a:p>
            <a:r>
              <a:rPr lang="en-US" sz="1000" dirty="0">
                <a:solidFill>
                  <a:schemeClr val="tx1"/>
                </a:solidFill>
              </a:rPr>
              <a:t>  annotations:</a:t>
            </a:r>
          </a:p>
          <a:p>
            <a:r>
              <a:rPr lang="en-US" sz="1000" dirty="0">
                <a:solidFill>
                  <a:schemeClr val="accent1">
                    <a:lumMod val="40000"/>
                    <a:lumOff val="60000"/>
                  </a:schemeClr>
                </a:solidFill>
              </a:rPr>
              <a:t>    prometheus.io/path: /metrics</a:t>
            </a:r>
          </a:p>
          <a:p>
            <a:r>
              <a:rPr lang="en-US" sz="1000" dirty="0">
                <a:solidFill>
                  <a:schemeClr val="accent1">
                    <a:lumMod val="40000"/>
                    <a:lumOff val="60000"/>
                  </a:schemeClr>
                </a:solidFill>
              </a:rPr>
              <a:t>    prometheus.io/port: "9104"</a:t>
            </a:r>
          </a:p>
          <a:p>
            <a:r>
              <a:rPr lang="en-US" sz="1000" dirty="0">
                <a:solidFill>
                  <a:schemeClr val="accent1">
                    <a:lumMod val="40000"/>
                    <a:lumOff val="60000"/>
                  </a:schemeClr>
                </a:solidFill>
              </a:rPr>
              <a:t>    prometheus.io/scrape: "true”</a:t>
            </a:r>
          </a:p>
          <a:p>
            <a:r>
              <a:rPr lang="en-US" sz="1000" dirty="0">
                <a:solidFill>
                  <a:schemeClr val="tx1"/>
                </a:solidFill>
              </a:rPr>
              <a:t> labels:</a:t>
            </a:r>
          </a:p>
          <a:p>
            <a:r>
              <a:rPr lang="en-US" sz="1000" dirty="0">
                <a:solidFill>
                  <a:schemeClr val="accent1">
                    <a:lumMod val="40000"/>
                    <a:lumOff val="60000"/>
                  </a:schemeClr>
                </a:solidFill>
              </a:rPr>
              <a:t>    app.kubernetes.io/instance: [cluster name]-three</a:t>
            </a:r>
          </a:p>
          <a:p>
            <a:r>
              <a:rPr lang="en-US" sz="1000" dirty="0">
                <a:solidFill>
                  <a:schemeClr val="accent1">
                    <a:lumMod val="40000"/>
                    <a:lumOff val="60000"/>
                  </a:schemeClr>
                </a:solidFill>
              </a:rPr>
              <a:t>    </a:t>
            </a:r>
            <a:r>
              <a:rPr lang="en-US" sz="1000" dirty="0">
                <a:solidFill>
                  <a:schemeClr val="tx1"/>
                </a:solidFill>
              </a:rPr>
              <a:t>app.kubernetes.io/name: prometheus-mysql-exporter</a:t>
            </a:r>
          </a:p>
          <a:p>
            <a:r>
              <a:rPr lang="en-US" sz="1000" dirty="0">
                <a:solidFill>
                  <a:schemeClr val="tx1"/>
                </a:solidFill>
              </a:rPr>
              <a:t>...</a:t>
            </a:r>
          </a:p>
        </p:txBody>
      </p:sp>
      <p:sp>
        <p:nvSpPr>
          <p:cNvPr id="50" name="Rectangle 49">
            <a:extLst>
              <a:ext uri="{FF2B5EF4-FFF2-40B4-BE49-F238E27FC236}">
                <a16:creationId xmlns:a16="http://schemas.microsoft.com/office/drawing/2014/main" id="{A5530BB7-D275-D9FA-3C23-2BD1E3A367A8}"/>
              </a:ext>
            </a:extLst>
          </p:cNvPr>
          <p:cNvSpPr/>
          <p:nvPr/>
        </p:nvSpPr>
        <p:spPr>
          <a:xfrm>
            <a:off x="8253600" y="3657328"/>
            <a:ext cx="3615914" cy="179894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000" dirty="0">
                <a:solidFill>
                  <a:schemeClr val="tx1"/>
                </a:solidFill>
              </a:rPr>
              <a:t>apiVersion: v1</a:t>
            </a:r>
          </a:p>
          <a:p>
            <a:r>
              <a:rPr lang="en-US" sz="1000" dirty="0">
                <a:solidFill>
                  <a:schemeClr val="tx1"/>
                </a:solidFill>
              </a:rPr>
              <a:t>kind: Pod</a:t>
            </a:r>
          </a:p>
          <a:p>
            <a:r>
              <a:rPr lang="en-US" sz="1000" dirty="0">
                <a:solidFill>
                  <a:schemeClr val="tx1"/>
                </a:solidFill>
              </a:rPr>
              <a:t>metadata:</a:t>
            </a:r>
          </a:p>
          <a:p>
            <a:r>
              <a:rPr lang="en-US" sz="1000" dirty="0">
                <a:solidFill>
                  <a:schemeClr val="tx1"/>
                </a:solidFill>
              </a:rPr>
              <a:t>  annotations:</a:t>
            </a:r>
          </a:p>
          <a:p>
            <a:r>
              <a:rPr lang="en-US" sz="1000" dirty="0">
                <a:solidFill>
                  <a:schemeClr val="accent1">
                    <a:lumMod val="40000"/>
                    <a:lumOff val="60000"/>
                  </a:schemeClr>
                </a:solidFill>
              </a:rPr>
              <a:t>    prometheus.io/path: /metrics</a:t>
            </a:r>
          </a:p>
          <a:p>
            <a:r>
              <a:rPr lang="en-US" sz="1000" dirty="0">
                <a:solidFill>
                  <a:schemeClr val="accent1">
                    <a:lumMod val="40000"/>
                    <a:lumOff val="60000"/>
                  </a:schemeClr>
                </a:solidFill>
              </a:rPr>
              <a:t>    prometheus.io/port: "9104"</a:t>
            </a:r>
          </a:p>
          <a:p>
            <a:r>
              <a:rPr lang="en-US" sz="1000" dirty="0">
                <a:solidFill>
                  <a:schemeClr val="accent1">
                    <a:lumMod val="40000"/>
                    <a:lumOff val="60000"/>
                  </a:schemeClr>
                </a:solidFill>
              </a:rPr>
              <a:t>    prometheus.io/scrape: "true”</a:t>
            </a:r>
          </a:p>
          <a:p>
            <a:r>
              <a:rPr lang="en-US" sz="1000" dirty="0">
                <a:solidFill>
                  <a:schemeClr val="tx1"/>
                </a:solidFill>
              </a:rPr>
              <a:t> labels:</a:t>
            </a:r>
          </a:p>
          <a:p>
            <a:r>
              <a:rPr lang="en-US" sz="1000" dirty="0">
                <a:solidFill>
                  <a:schemeClr val="accent1">
                    <a:lumMod val="40000"/>
                    <a:lumOff val="60000"/>
                  </a:schemeClr>
                </a:solidFill>
              </a:rPr>
              <a:t>    app.kubernetes.io/instance: [cluster name]-two</a:t>
            </a:r>
          </a:p>
          <a:p>
            <a:r>
              <a:rPr lang="en-US" sz="1000" dirty="0">
                <a:solidFill>
                  <a:schemeClr val="accent1">
                    <a:lumMod val="40000"/>
                    <a:lumOff val="60000"/>
                  </a:schemeClr>
                </a:solidFill>
              </a:rPr>
              <a:t>    </a:t>
            </a:r>
            <a:r>
              <a:rPr lang="en-US" sz="1000" dirty="0">
                <a:solidFill>
                  <a:schemeClr val="tx1"/>
                </a:solidFill>
              </a:rPr>
              <a:t>app.kubernetes.io/name: prometheus-mysql-exporter</a:t>
            </a:r>
          </a:p>
          <a:p>
            <a:r>
              <a:rPr lang="en-US" sz="1000" dirty="0">
                <a:solidFill>
                  <a:schemeClr val="tx1"/>
                </a:solidFill>
              </a:rPr>
              <a:t>...</a:t>
            </a:r>
          </a:p>
        </p:txBody>
      </p:sp>
      <p:cxnSp>
        <p:nvCxnSpPr>
          <p:cNvPr id="51" name="Elbow Connector 50">
            <a:extLst>
              <a:ext uri="{FF2B5EF4-FFF2-40B4-BE49-F238E27FC236}">
                <a16:creationId xmlns:a16="http://schemas.microsoft.com/office/drawing/2014/main" id="{BFA690F5-2BBE-8BF0-9743-D988717D9B2A}"/>
              </a:ext>
            </a:extLst>
          </p:cNvPr>
          <p:cNvCxnSpPr>
            <a:cxnSpLocks/>
            <a:stCxn id="15" idx="3"/>
            <a:endCxn id="37" idx="1"/>
          </p:cNvCxnSpPr>
          <p:nvPr/>
        </p:nvCxnSpPr>
        <p:spPr>
          <a:xfrm>
            <a:off x="3862187" y="2998841"/>
            <a:ext cx="775499" cy="525548"/>
          </a:xfrm>
          <a:prstGeom prst="bent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5FBF7CA4-7A94-9604-620D-19593919B396}"/>
              </a:ext>
            </a:extLst>
          </p:cNvPr>
          <p:cNvCxnSpPr>
            <a:cxnSpLocks/>
            <a:stCxn id="17" idx="3"/>
            <a:endCxn id="50" idx="1"/>
          </p:cNvCxnSpPr>
          <p:nvPr/>
        </p:nvCxnSpPr>
        <p:spPr>
          <a:xfrm>
            <a:off x="3862187" y="4104158"/>
            <a:ext cx="4391413" cy="452641"/>
          </a:xfrm>
          <a:prstGeom prst="bentConnector3">
            <a:avLst>
              <a:gd name="adj1" fmla="val 918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B84CBBB-0CF8-C247-EC0E-E2BC7064E6AF}"/>
              </a:ext>
            </a:extLst>
          </p:cNvPr>
          <p:cNvCxnSpPr>
            <a:cxnSpLocks/>
            <a:stCxn id="19" idx="3"/>
            <a:endCxn id="49" idx="1"/>
          </p:cNvCxnSpPr>
          <p:nvPr/>
        </p:nvCxnSpPr>
        <p:spPr>
          <a:xfrm>
            <a:off x="3862187" y="5209476"/>
            <a:ext cx="775499" cy="379732"/>
          </a:xfrm>
          <a:prstGeom prst="bent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668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Amazon Managed Service for Prometheus service icon.">
            <a:extLst>
              <a:ext uri="{FF2B5EF4-FFF2-40B4-BE49-F238E27FC236}">
                <a16:creationId xmlns:a16="http://schemas.microsoft.com/office/drawing/2014/main" id="{CE1599A0-4129-DDE9-A8BF-5872B0121EE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14454" y="1851239"/>
            <a:ext cx="2431333" cy="2431333"/>
          </a:xfrm>
          <a:prstGeom prst="rect">
            <a:avLst/>
          </a:prstGeom>
        </p:spPr>
      </p:pic>
      <p:sp>
        <p:nvSpPr>
          <p:cNvPr id="2" name="Title 1"/>
          <p:cNvSpPr>
            <a:spLocks noGrp="1"/>
          </p:cNvSpPr>
          <p:nvPr>
            <p:ph type="title"/>
          </p:nvPr>
        </p:nvSpPr>
        <p:spPr>
          <a:xfrm>
            <a:off x="609600" y="606751"/>
            <a:ext cx="10972800" cy="535531"/>
          </a:xfrm>
        </p:spPr>
        <p:txBody>
          <a:bodyPr/>
          <a:lstStyle/>
          <a:p>
            <a:pPr lvl="0"/>
            <a:r>
              <a:rPr lang="en-US"/>
              <a:t>AMP (AWS Managed Service for Prometheus)</a:t>
            </a:r>
          </a:p>
        </p:txBody>
      </p:sp>
      <p:sp>
        <p:nvSpPr>
          <p:cNvPr id="4" name="TextBox 3">
            <a:extLst>
              <a:ext uri="{FF2B5EF4-FFF2-40B4-BE49-F238E27FC236}">
                <a16:creationId xmlns:a16="http://schemas.microsoft.com/office/drawing/2014/main" id="{45FB2C6D-F82D-FB01-C5D1-36B777D7DD39}"/>
              </a:ext>
            </a:extLst>
          </p:cNvPr>
          <p:cNvSpPr txBox="1"/>
          <p:nvPr/>
        </p:nvSpPr>
        <p:spPr>
          <a:xfrm>
            <a:off x="1371674" y="4282577"/>
            <a:ext cx="2516898" cy="369332"/>
          </a:xfrm>
          <a:prstGeom prst="rect">
            <a:avLst/>
          </a:prstGeom>
          <a:noFill/>
        </p:spPr>
        <p:txBody>
          <a:bodyPr wrap="square" rtlCol="0">
            <a:spAutoFit/>
          </a:bodyPr>
          <a:lstStyle/>
          <a:p>
            <a:pPr algn="ctr" defTabSz="685800"/>
            <a:r>
              <a:rPr lang="en-US" b="1" dirty="0"/>
              <a:t>AMP</a:t>
            </a:r>
          </a:p>
        </p:txBody>
      </p:sp>
      <p:sp>
        <p:nvSpPr>
          <p:cNvPr id="6" name="TextBox 5">
            <a:extLst>
              <a:ext uri="{FF2B5EF4-FFF2-40B4-BE49-F238E27FC236}">
                <a16:creationId xmlns:a16="http://schemas.microsoft.com/office/drawing/2014/main" id="{6E51610B-87FB-23D5-19BC-60E14A905072}"/>
              </a:ext>
            </a:extLst>
          </p:cNvPr>
          <p:cNvSpPr txBox="1"/>
          <p:nvPr/>
        </p:nvSpPr>
        <p:spPr>
          <a:xfrm>
            <a:off x="609600" y="5455412"/>
            <a:ext cx="10972800" cy="461665"/>
          </a:xfrm>
          <a:prstGeom prst="rect">
            <a:avLst/>
          </a:prstGeom>
          <a:solidFill>
            <a:schemeClr val="bg2">
              <a:lumMod val="75000"/>
              <a:lumOff val="25000"/>
            </a:schemeClr>
          </a:solidFill>
        </p:spPr>
        <p:txBody>
          <a:bodyPr wrap="square" lIns="0" rIns="0" rtlCol="0">
            <a:spAutoFit/>
          </a:bodyPr>
          <a:lstStyle/>
          <a:p>
            <a:pPr algn="ctr"/>
            <a:r>
              <a:rPr lang="en-KR" sz="2400" b="1" dirty="0" err="1">
                <a:sym typeface="Wingdings" pitchFamily="2" charset="2"/>
              </a:rPr>
              <a:t> </a:t>
            </a:r>
            <a:r>
              <a:rPr lang="en-US" sz="2400" b="1" dirty="0" err="1">
                <a:sym typeface="Wingdings" pitchFamily="2" charset="2"/>
              </a:rPr>
              <a:t>ADOT Collector</a:t>
            </a:r>
            <a:r>
              <a:rPr lang="ko-KR" altLang="en-US" sz="2400" b="1" dirty="0" err="1">
                <a:sym typeface="Wingdings" pitchFamily="2" charset="2"/>
              </a:rPr>
              <a:t>로부터 </a:t>
            </a:r>
            <a:r>
              <a:rPr lang="en-US" sz="2400" b="1" dirty="0" err="1">
                <a:sym typeface="Wingdings" pitchFamily="2" charset="2"/>
              </a:rPr>
              <a:t>MySQLd Exporter Metric </a:t>
            </a:r>
            <a:r>
              <a:rPr lang="ko-KR" altLang="en-US" sz="2400" b="1" dirty="0" err="1">
                <a:sym typeface="Wingdings" pitchFamily="2" charset="2"/>
              </a:rPr>
              <a:t>수신 및 저장</a:t>
            </a:r>
            <a:endParaRPr lang="en-KR" sz="2400" b="1" dirty="0" err="1"/>
          </a:p>
        </p:txBody>
      </p:sp>
      <p:sp>
        <p:nvSpPr>
          <p:cNvPr id="7" name="Content Placeholder 2">
            <a:extLst>
              <a:ext uri="{FF2B5EF4-FFF2-40B4-BE49-F238E27FC236}">
                <a16:creationId xmlns:a16="http://schemas.microsoft.com/office/drawing/2014/main" id="{317C2A18-D693-6AE5-C762-004F9F4BEB95}"/>
              </a:ext>
            </a:extLst>
          </p:cNvPr>
          <p:cNvSpPr>
            <a:spLocks noGrp="1"/>
          </p:cNvSpPr>
          <p:nvPr>
            <p:ph idx="1"/>
          </p:nvPr>
        </p:nvSpPr>
        <p:spPr>
          <a:xfrm>
            <a:off x="5031983" y="2489824"/>
            <a:ext cx="6550417" cy="1154162"/>
          </a:xfrm>
        </p:spPr>
        <p:txBody>
          <a:bodyPr/>
          <a:lstStyle/>
          <a:p>
            <a:pPr marL="457200" indent="-457200">
              <a:buFont typeface="Arial" panose="020B0604020202020204" pitchFamily="34" charset="0"/>
              <a:buChar char="•"/>
            </a:pPr>
            <a:r>
              <a:rPr lang="en-US" altLang="ko-KR" sz="2000" dirty="0"/>
              <a:t>AWS </a:t>
            </a:r>
            <a:r>
              <a:rPr lang="ko-KR" altLang="en-US" sz="2000" dirty="0"/>
              <a:t>관리형 </a:t>
            </a:r>
            <a:r>
              <a:rPr lang="en-US" altLang="ko-KR" sz="2000" dirty="0"/>
              <a:t>Prometheus</a:t>
            </a:r>
          </a:p>
          <a:p>
            <a:pPr marL="457200" indent="-457200">
              <a:buFont typeface="Arial" panose="020B0604020202020204" pitchFamily="34" charset="0"/>
              <a:buChar char="•"/>
            </a:pPr>
            <a:r>
              <a:rPr lang="en-US" altLang="ko-KR" sz="2000" dirty="0"/>
              <a:t>Prometheus Remote Write Protocol</a:t>
            </a:r>
            <a:r>
              <a:rPr lang="ko-KR" altLang="en-US" sz="2000" dirty="0"/>
              <a:t>을 통해서</a:t>
            </a:r>
            <a:br>
              <a:rPr lang="en-US" altLang="ko-KR" sz="2000" dirty="0"/>
            </a:br>
            <a:r>
              <a:rPr lang="en-US" altLang="ko-KR" sz="2000" dirty="0"/>
              <a:t>Metric </a:t>
            </a:r>
            <a:r>
              <a:rPr lang="ko-KR" altLang="en-US" sz="2000" dirty="0"/>
              <a:t>수신</a:t>
            </a:r>
            <a:endParaRPr lang="en-US" altLang="ko-KR" sz="1800" dirty="0"/>
          </a:p>
        </p:txBody>
      </p:sp>
    </p:spTree>
    <p:extLst>
      <p:ext uri="{BB962C8B-B14F-4D97-AF65-F5344CB8AC3E}">
        <p14:creationId xmlns:p14="http://schemas.microsoft.com/office/powerpoint/2010/main" val="1500689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AMG (AWS Managed Service for Grafana)</a:t>
            </a:r>
          </a:p>
        </p:txBody>
      </p:sp>
      <p:sp>
        <p:nvSpPr>
          <p:cNvPr id="3" name="TextBox 2">
            <a:extLst>
              <a:ext uri="{FF2B5EF4-FFF2-40B4-BE49-F238E27FC236}">
                <a16:creationId xmlns:a16="http://schemas.microsoft.com/office/drawing/2014/main" id="{0E1F1EB3-3140-6FA9-81DF-A93FC1ED7027}"/>
              </a:ext>
            </a:extLst>
          </p:cNvPr>
          <p:cNvSpPr txBox="1"/>
          <p:nvPr/>
        </p:nvSpPr>
        <p:spPr>
          <a:xfrm>
            <a:off x="609600" y="5455412"/>
            <a:ext cx="10972800" cy="461665"/>
          </a:xfrm>
          <a:prstGeom prst="rect">
            <a:avLst/>
          </a:prstGeom>
          <a:solidFill>
            <a:schemeClr val="bg2">
              <a:lumMod val="75000"/>
              <a:lumOff val="25000"/>
            </a:schemeClr>
          </a:solidFill>
        </p:spPr>
        <p:txBody>
          <a:bodyPr wrap="square" lIns="0" rIns="0" rtlCol="0">
            <a:spAutoFit/>
          </a:bodyPr>
          <a:lstStyle/>
          <a:p>
            <a:pPr algn="ctr"/>
            <a:r>
              <a:rPr lang="en-KR" sz="2400" b="1" dirty="0" err="1">
                <a:sym typeface="Wingdings" pitchFamily="2" charset="2"/>
              </a:rPr>
              <a:t> </a:t>
            </a:r>
            <a:r>
              <a:rPr lang="en-US" sz="2400" b="1" dirty="0" err="1">
                <a:sym typeface="Wingdings" pitchFamily="2" charset="2"/>
              </a:rPr>
              <a:t>AMP</a:t>
            </a:r>
            <a:r>
              <a:rPr lang="ko-KR" altLang="en-US" sz="2400" b="1" dirty="0" err="1">
                <a:sym typeface="Wingdings" pitchFamily="2" charset="2"/>
              </a:rPr>
              <a:t>에 저장된 </a:t>
            </a:r>
            <a:r>
              <a:rPr lang="en-US" altLang="ko-KR" sz="2400" b="1" dirty="0" err="1">
                <a:sym typeface="Wingdings" pitchFamily="2" charset="2"/>
              </a:rPr>
              <a:t>Metric Query </a:t>
            </a:r>
            <a:r>
              <a:rPr lang="ko-KR" altLang="en-US" sz="2400" b="1" dirty="0" err="1">
                <a:sym typeface="Wingdings" pitchFamily="2" charset="2"/>
              </a:rPr>
              <a:t>및 시각화</a:t>
            </a:r>
            <a:endParaRPr lang="en-KR" sz="2400" b="1" dirty="0" err="1"/>
          </a:p>
        </p:txBody>
      </p:sp>
      <p:sp>
        <p:nvSpPr>
          <p:cNvPr id="4" name="TextBox 3">
            <a:extLst>
              <a:ext uri="{FF2B5EF4-FFF2-40B4-BE49-F238E27FC236}">
                <a16:creationId xmlns:a16="http://schemas.microsoft.com/office/drawing/2014/main" id="{D5830182-B20A-79AD-3276-A4B70C712D90}"/>
              </a:ext>
            </a:extLst>
          </p:cNvPr>
          <p:cNvSpPr txBox="1"/>
          <p:nvPr/>
        </p:nvSpPr>
        <p:spPr>
          <a:xfrm>
            <a:off x="1371674" y="4282577"/>
            <a:ext cx="2516898" cy="369332"/>
          </a:xfrm>
          <a:prstGeom prst="rect">
            <a:avLst/>
          </a:prstGeom>
          <a:noFill/>
        </p:spPr>
        <p:txBody>
          <a:bodyPr wrap="square" rtlCol="0">
            <a:spAutoFit/>
          </a:bodyPr>
          <a:lstStyle/>
          <a:p>
            <a:pPr algn="ctr" defTabSz="685800"/>
            <a:r>
              <a:rPr lang="en-US" b="1" dirty="0"/>
              <a:t>AMG</a:t>
            </a:r>
          </a:p>
        </p:txBody>
      </p:sp>
      <p:sp>
        <p:nvSpPr>
          <p:cNvPr id="5" name="Content Placeholder 2">
            <a:extLst>
              <a:ext uri="{FF2B5EF4-FFF2-40B4-BE49-F238E27FC236}">
                <a16:creationId xmlns:a16="http://schemas.microsoft.com/office/drawing/2014/main" id="{F9793441-3DEB-6C29-0235-F00C91FD0CCB}"/>
              </a:ext>
            </a:extLst>
          </p:cNvPr>
          <p:cNvSpPr>
            <a:spLocks noGrp="1"/>
          </p:cNvSpPr>
          <p:nvPr>
            <p:ph idx="1"/>
          </p:nvPr>
        </p:nvSpPr>
        <p:spPr>
          <a:xfrm>
            <a:off x="5031983" y="2489824"/>
            <a:ext cx="6550417" cy="877163"/>
          </a:xfrm>
        </p:spPr>
        <p:txBody>
          <a:bodyPr/>
          <a:lstStyle/>
          <a:p>
            <a:pPr marL="457200" indent="-457200">
              <a:buFont typeface="Arial" panose="020B0604020202020204" pitchFamily="34" charset="0"/>
              <a:buChar char="•"/>
            </a:pPr>
            <a:r>
              <a:rPr lang="en-US" altLang="ko-KR" sz="2000" dirty="0"/>
              <a:t>AWS </a:t>
            </a:r>
            <a:r>
              <a:rPr lang="ko-KR" altLang="en-US" sz="2000" dirty="0"/>
              <a:t>관리형 </a:t>
            </a:r>
            <a:r>
              <a:rPr lang="en-US" altLang="ko-KR" sz="2000" dirty="0"/>
              <a:t>Grafana</a:t>
            </a:r>
          </a:p>
          <a:p>
            <a:pPr marL="457200" indent="-457200">
              <a:buFont typeface="Arial" panose="020B0604020202020204" pitchFamily="34" charset="0"/>
              <a:buChar char="•"/>
            </a:pPr>
            <a:r>
              <a:rPr lang="en-US" altLang="ko-KR" sz="2000" dirty="0"/>
              <a:t>AMP, CloudWatch Metric </a:t>
            </a:r>
            <a:r>
              <a:rPr lang="ko-KR" altLang="en-US" sz="2000" dirty="0"/>
              <a:t>시각화 가능</a:t>
            </a:r>
            <a:endParaRPr lang="en-US" altLang="ko-KR" sz="1800" dirty="0"/>
          </a:p>
        </p:txBody>
      </p:sp>
      <p:pic>
        <p:nvPicPr>
          <p:cNvPr id="7" name="Graphic 6" descr="Amazon Managed Grafana service icon.">
            <a:extLst>
              <a:ext uri="{FF2B5EF4-FFF2-40B4-BE49-F238E27FC236}">
                <a16:creationId xmlns:a16="http://schemas.microsoft.com/office/drawing/2014/main" id="{FABC433C-9C22-9761-0E5D-EAF9E8FA8D7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14453" y="1851233"/>
            <a:ext cx="2431333" cy="2431333"/>
          </a:xfrm>
          <a:prstGeom prst="rect">
            <a:avLst/>
          </a:prstGeom>
        </p:spPr>
      </p:pic>
    </p:spTree>
    <p:extLst>
      <p:ext uri="{BB962C8B-B14F-4D97-AF65-F5344CB8AC3E}">
        <p14:creationId xmlns:p14="http://schemas.microsoft.com/office/powerpoint/2010/main" val="2448833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Metric </a:t>
            </a:r>
            <a:r>
              <a:rPr lang="ko-KR" altLang="en-US"/>
              <a:t>살펴보기</a:t>
            </a:r>
            <a:endParaRPr lang="en-US"/>
          </a:p>
        </p:txBody>
      </p:sp>
      <p:sp>
        <p:nvSpPr>
          <p:cNvPr id="3" name="Rectangle 2">
            <a:extLst>
              <a:ext uri="{FF2B5EF4-FFF2-40B4-BE49-F238E27FC236}">
                <a16:creationId xmlns:a16="http://schemas.microsoft.com/office/drawing/2014/main" id="{29AE64EE-A3A3-6461-7D2F-E225E700CA9D}"/>
              </a:ext>
            </a:extLst>
          </p:cNvPr>
          <p:cNvSpPr/>
          <p:nvPr/>
        </p:nvSpPr>
        <p:spPr>
          <a:xfrm>
            <a:off x="609600" y="2477155"/>
            <a:ext cx="10505440" cy="95184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200" dirty="0">
                <a:solidFill>
                  <a:schemeClr val="accent1">
                    <a:lumMod val="40000"/>
                    <a:lumOff val="60000"/>
                  </a:schemeClr>
                </a:solidFill>
              </a:rPr>
              <a:t>mysql</a:t>
            </a:r>
            <a:r>
              <a:rPr lang="en-US" sz="1200" dirty="0">
                <a:solidFill>
                  <a:schemeClr val="tx1"/>
                </a:solidFill>
              </a:rPr>
              <a:t>_global_status_auroradb_commit_latency{</a:t>
            </a:r>
            <a:r>
              <a:rPr lang="en-US" sz="1200" dirty="0">
                <a:solidFill>
                  <a:schemeClr val="accent1">
                    <a:lumMod val="40000"/>
                    <a:lumOff val="60000"/>
                  </a:schemeClr>
                </a:solidFill>
              </a:rPr>
              <a:t>app_kubernetes_io_instance=”[cluster-name]-one"</a:t>
            </a:r>
            <a:r>
              <a:rPr lang="en-US" sz="1200" dirty="0">
                <a:solidFill>
                  <a:schemeClr val="tx1"/>
                </a:solidFill>
              </a:rPr>
              <a:t>,app_kubernetes_io_name="prometheus-mysql-exporter",</a:t>
            </a:r>
            <a:r>
              <a:rPr lang="en-US" sz="1200" dirty="0">
                <a:solidFill>
                  <a:schemeClr val="accent1">
                    <a:lumMod val="40000"/>
                    <a:lumOff val="60000"/>
                  </a:schemeClr>
                </a:solidFill>
              </a:rPr>
              <a:t>instance="10.0.72.205:9104"</a:t>
            </a:r>
            <a:r>
              <a:rPr lang="en-US" sz="1200" dirty="0">
                <a:solidFill>
                  <a:schemeClr val="tx1"/>
                </a:solidFill>
              </a:rPr>
              <a:t>,job="kubernetes-pods",kubernetes_namespace=”default",kubernetes_pod_name="aurora-mysql-two-prometheus-mysql-exporter-68d5bdc476-kzdz8",pod_template_hash="68d5bdc476"} 4774091542</a:t>
            </a:r>
          </a:p>
        </p:txBody>
      </p:sp>
      <p:sp>
        <p:nvSpPr>
          <p:cNvPr id="4" name="Content Placeholder 2">
            <a:extLst>
              <a:ext uri="{FF2B5EF4-FFF2-40B4-BE49-F238E27FC236}">
                <a16:creationId xmlns:a16="http://schemas.microsoft.com/office/drawing/2014/main" id="{2915E3E4-52A2-3F5C-B0C9-E0CC93B62491}"/>
              </a:ext>
            </a:extLst>
          </p:cNvPr>
          <p:cNvSpPr>
            <a:spLocks noGrp="1"/>
          </p:cNvSpPr>
          <p:nvPr>
            <p:ph idx="1"/>
          </p:nvPr>
        </p:nvSpPr>
        <p:spPr>
          <a:xfrm>
            <a:off x="609600" y="3673464"/>
            <a:ext cx="6550417" cy="877163"/>
          </a:xfrm>
        </p:spPr>
        <p:txBody>
          <a:bodyPr/>
          <a:lstStyle/>
          <a:p>
            <a:pPr marL="457200" indent="-457200">
              <a:buFont typeface="Arial" panose="020B0604020202020204" pitchFamily="34" charset="0"/>
              <a:buChar char="•"/>
            </a:pPr>
            <a:r>
              <a:rPr lang="en-US" altLang="ko-KR" sz="2000" dirty="0"/>
              <a:t>app_kubernetes_io_instance : Helm Install Name</a:t>
            </a:r>
          </a:p>
          <a:p>
            <a:pPr marL="457200" indent="-457200">
              <a:buFont typeface="Arial" panose="020B0604020202020204" pitchFamily="34" charset="0"/>
              <a:buChar char="•"/>
            </a:pPr>
            <a:r>
              <a:rPr lang="en-US" altLang="ko-KR" sz="2000" dirty="0"/>
              <a:t>instance : MySQLd Exporter Pod IP</a:t>
            </a:r>
            <a:endParaRPr lang="en-US" altLang="ko-KR" sz="1800" dirty="0"/>
          </a:p>
        </p:txBody>
      </p:sp>
    </p:spTree>
    <p:extLst>
      <p:ext uri="{BB962C8B-B14F-4D97-AF65-F5344CB8AC3E}">
        <p14:creationId xmlns:p14="http://schemas.microsoft.com/office/powerpoint/2010/main" val="158026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992"/>
            <a:ext cx="10972800" cy="535531"/>
          </a:xfrm>
        </p:spPr>
        <p:txBody>
          <a:bodyPr/>
          <a:lstStyle/>
          <a:p>
            <a:pPr lvl="0"/>
            <a:r>
              <a:rPr lang="en-US"/>
              <a:t>MySQL Dashboard</a:t>
            </a:r>
          </a:p>
        </p:txBody>
      </p:sp>
      <p:sp>
        <p:nvSpPr>
          <p:cNvPr id="5" name="Content Placeholder 2">
            <a:extLst>
              <a:ext uri="{FF2B5EF4-FFF2-40B4-BE49-F238E27FC236}">
                <a16:creationId xmlns:a16="http://schemas.microsoft.com/office/drawing/2014/main" id="{B8F28959-B751-36F1-1EAF-55319D245348}"/>
              </a:ext>
            </a:extLst>
          </p:cNvPr>
          <p:cNvSpPr>
            <a:spLocks noGrp="1"/>
          </p:cNvSpPr>
          <p:nvPr>
            <p:ph idx="1"/>
          </p:nvPr>
        </p:nvSpPr>
        <p:spPr>
          <a:xfrm>
            <a:off x="4287520" y="354570"/>
            <a:ext cx="7294880" cy="369332"/>
          </a:xfrm>
        </p:spPr>
        <p:txBody>
          <a:bodyPr anchor="ctr"/>
          <a:lstStyle/>
          <a:p>
            <a:pPr marL="457200" indent="-457200" algn="r">
              <a:buFont typeface="Arial" panose="020B0604020202020204" pitchFamily="34" charset="0"/>
              <a:buChar char="•"/>
            </a:pPr>
            <a:r>
              <a:rPr lang="en-US" altLang="ko-KR" sz="2000" dirty="0">
                <a:hlinkClick r:id="rId3"/>
              </a:rPr>
              <a:t>https://grafana.com/grafana/dashboards/14057-mysql/</a:t>
            </a:r>
            <a:endParaRPr lang="en-US" altLang="ko-KR" sz="2000" dirty="0"/>
          </a:p>
        </p:txBody>
      </p:sp>
      <p:pic>
        <p:nvPicPr>
          <p:cNvPr id="7" name="Picture 6">
            <a:extLst>
              <a:ext uri="{FF2B5EF4-FFF2-40B4-BE49-F238E27FC236}">
                <a16:creationId xmlns:a16="http://schemas.microsoft.com/office/drawing/2014/main" id="{6135931F-C526-C271-6BBB-284F43CBB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4527"/>
            <a:ext cx="12192000" cy="5823473"/>
          </a:xfrm>
          <a:prstGeom prst="rect">
            <a:avLst/>
          </a:prstGeom>
        </p:spPr>
      </p:pic>
      <p:sp>
        <p:nvSpPr>
          <p:cNvPr id="8" name="Rounded Rectangle 7">
            <a:extLst>
              <a:ext uri="{FF2B5EF4-FFF2-40B4-BE49-F238E27FC236}">
                <a16:creationId xmlns:a16="http://schemas.microsoft.com/office/drawing/2014/main" id="{BD973BF6-3BDB-063B-A2E6-93EE756A5C9F}"/>
              </a:ext>
            </a:extLst>
          </p:cNvPr>
          <p:cNvSpPr/>
          <p:nvPr/>
        </p:nvSpPr>
        <p:spPr>
          <a:xfrm>
            <a:off x="2473234" y="1332411"/>
            <a:ext cx="1280160" cy="94052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KR" dirty="0">
              <a:solidFill>
                <a:schemeClr val="bg1"/>
              </a:solidFill>
            </a:endParaRPr>
          </a:p>
        </p:txBody>
      </p:sp>
    </p:spTree>
    <p:extLst>
      <p:ext uri="{BB962C8B-B14F-4D97-AF65-F5344CB8AC3E}">
        <p14:creationId xmlns:p14="http://schemas.microsoft.com/office/powerpoint/2010/main" val="3913559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9D37FF0-81AB-CEC8-3274-A1EF5B996DBD}"/>
              </a:ext>
            </a:extLst>
          </p:cNvPr>
          <p:cNvSpPr>
            <a:spLocks noGrp="1"/>
          </p:cNvSpPr>
          <p:nvPr>
            <p:ph type="title"/>
          </p:nvPr>
        </p:nvSpPr>
        <p:spPr>
          <a:xfrm>
            <a:off x="609600" y="2816342"/>
            <a:ext cx="7543800" cy="757130"/>
          </a:xfrm>
        </p:spPr>
        <p:txBody>
          <a:bodyPr/>
          <a:lstStyle/>
          <a:p>
            <a:r>
              <a:rPr lang="ko-KR" altLang="en-US"/>
              <a:t>고도화 해보기</a:t>
            </a:r>
            <a:endParaRPr lang="en-US"/>
          </a:p>
        </p:txBody>
      </p:sp>
    </p:spTree>
    <p:extLst>
      <p:ext uri="{BB962C8B-B14F-4D97-AF65-F5344CB8AC3E}">
        <p14:creationId xmlns:p14="http://schemas.microsoft.com/office/powerpoint/2010/main" val="241995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2849CE-7B58-0CAE-43CF-D05510DD6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4527"/>
            <a:ext cx="12192000" cy="5823473"/>
          </a:xfrm>
          <a:prstGeom prst="rect">
            <a:avLst/>
          </a:prstGeom>
        </p:spPr>
      </p:pic>
      <p:sp>
        <p:nvSpPr>
          <p:cNvPr id="7" name="Title 1">
            <a:extLst>
              <a:ext uri="{FF2B5EF4-FFF2-40B4-BE49-F238E27FC236}">
                <a16:creationId xmlns:a16="http://schemas.microsoft.com/office/drawing/2014/main" id="{7281B6D8-CC8A-A167-0DC4-54623E1D60B1}"/>
              </a:ext>
            </a:extLst>
          </p:cNvPr>
          <p:cNvSpPr>
            <a:spLocks noGrp="1"/>
          </p:cNvSpPr>
          <p:nvPr>
            <p:ph type="title"/>
          </p:nvPr>
        </p:nvSpPr>
        <p:spPr>
          <a:xfrm>
            <a:off x="609600" y="285992"/>
            <a:ext cx="10972800" cy="535531"/>
          </a:xfrm>
        </p:spPr>
        <p:txBody>
          <a:bodyPr/>
          <a:lstStyle/>
          <a:p>
            <a:pPr lvl="0"/>
            <a:r>
              <a:rPr lang="en-US"/>
              <a:t>MySQL Dashboard (filter by Helm Install Name)</a:t>
            </a:r>
          </a:p>
        </p:txBody>
      </p:sp>
      <p:sp>
        <p:nvSpPr>
          <p:cNvPr id="8" name="Rounded Rectangle 7">
            <a:extLst>
              <a:ext uri="{FF2B5EF4-FFF2-40B4-BE49-F238E27FC236}">
                <a16:creationId xmlns:a16="http://schemas.microsoft.com/office/drawing/2014/main" id="{146CB980-6591-B091-B686-B9D265A7CA3E}"/>
              </a:ext>
            </a:extLst>
          </p:cNvPr>
          <p:cNvSpPr/>
          <p:nvPr/>
        </p:nvSpPr>
        <p:spPr>
          <a:xfrm>
            <a:off x="1715589" y="1332411"/>
            <a:ext cx="1280160" cy="94052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KR" dirty="0">
              <a:solidFill>
                <a:schemeClr val="bg1"/>
              </a:solidFill>
            </a:endParaRPr>
          </a:p>
        </p:txBody>
      </p:sp>
    </p:spTree>
    <p:extLst>
      <p:ext uri="{BB962C8B-B14F-4D97-AF65-F5344CB8AC3E}">
        <p14:creationId xmlns:p14="http://schemas.microsoft.com/office/powerpoint/2010/main" val="16565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AMP Metric, CloudWatch Metric </a:t>
            </a:r>
            <a:r>
              <a:rPr lang="ko-KR" altLang="en-US"/>
              <a:t>동시에 시각화</a:t>
            </a:r>
            <a:endParaRPr lang="en-US"/>
          </a:p>
        </p:txBody>
      </p:sp>
      <p:pic>
        <p:nvPicPr>
          <p:cNvPr id="4" name="Graphic 3" descr="Amazon Managed Service for Prometheus service icon.">
            <a:extLst>
              <a:ext uri="{FF2B5EF4-FFF2-40B4-BE49-F238E27FC236}">
                <a16:creationId xmlns:a16="http://schemas.microsoft.com/office/drawing/2014/main" id="{2FD28349-20BA-8284-7B87-C253BEC8A98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82554" y="3717283"/>
            <a:ext cx="525552" cy="525552"/>
          </a:xfrm>
          <a:prstGeom prst="rect">
            <a:avLst/>
          </a:prstGeom>
        </p:spPr>
      </p:pic>
      <p:pic>
        <p:nvPicPr>
          <p:cNvPr id="5" name="Graphic 4" descr="Amazon Managed Grafana service icon.">
            <a:extLst>
              <a:ext uri="{FF2B5EF4-FFF2-40B4-BE49-F238E27FC236}">
                <a16:creationId xmlns:a16="http://schemas.microsoft.com/office/drawing/2014/main" id="{3D7F0D95-56D7-A328-D680-49A56280873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962502" y="3718927"/>
            <a:ext cx="525552" cy="525552"/>
          </a:xfrm>
          <a:prstGeom prst="rect">
            <a:avLst/>
          </a:prstGeom>
        </p:spPr>
      </p:pic>
      <p:pic>
        <p:nvPicPr>
          <p:cNvPr id="6" name="Graphic 5" descr="Client resource icon for the General Icons category.">
            <a:extLst>
              <a:ext uri="{FF2B5EF4-FFF2-40B4-BE49-F238E27FC236}">
                <a16:creationId xmlns:a16="http://schemas.microsoft.com/office/drawing/2014/main" id="{CBFEEA25-3DF1-B208-49BA-1607DD21F82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42450" y="3717283"/>
            <a:ext cx="525552" cy="525552"/>
          </a:xfrm>
          <a:prstGeom prst="rect">
            <a:avLst/>
          </a:prstGeom>
        </p:spPr>
      </p:pic>
      <p:pic>
        <p:nvPicPr>
          <p:cNvPr id="7" name="Graphic 6" descr="AWS Distro for OpenTelemetry service icon.">
            <a:extLst>
              <a:ext uri="{FF2B5EF4-FFF2-40B4-BE49-F238E27FC236}">
                <a16:creationId xmlns:a16="http://schemas.microsoft.com/office/drawing/2014/main" id="{362C9F6C-A353-5DAB-B894-AAF5131D474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30131" y="4299972"/>
            <a:ext cx="525552" cy="525552"/>
          </a:xfrm>
          <a:prstGeom prst="rect">
            <a:avLst/>
          </a:prstGeom>
        </p:spPr>
      </p:pic>
      <p:pic>
        <p:nvPicPr>
          <p:cNvPr id="9" name="Graphic 23" descr="Amazon Elastic Kubernetes Service (Amazon EKS) Service icon.">
            <a:extLst>
              <a:ext uri="{FF2B5EF4-FFF2-40B4-BE49-F238E27FC236}">
                <a16:creationId xmlns:a16="http://schemas.microsoft.com/office/drawing/2014/main" id="{6FB106E3-1195-37E6-71D2-E3E2BEA2632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275720" y="196831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D3746903-1609-34DE-4D34-063DC5D9D4CB}"/>
              </a:ext>
            </a:extLst>
          </p:cNvPr>
          <p:cNvSpPr/>
          <p:nvPr/>
        </p:nvSpPr>
        <p:spPr>
          <a:xfrm>
            <a:off x="3275720" y="1969754"/>
            <a:ext cx="3263464" cy="394916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400">
                <a:solidFill>
                  <a:schemeClr val="tx1"/>
                </a:solidFill>
                <a:cs typeface="Arial" panose="020B0604020202020204" pitchFamily="34" charset="0"/>
              </a:rPr>
              <a:t>EKS Cluster</a:t>
            </a:r>
          </a:p>
        </p:txBody>
      </p:sp>
      <p:sp>
        <p:nvSpPr>
          <p:cNvPr id="12" name="TextBox 11">
            <a:extLst>
              <a:ext uri="{FF2B5EF4-FFF2-40B4-BE49-F238E27FC236}">
                <a16:creationId xmlns:a16="http://schemas.microsoft.com/office/drawing/2014/main" id="{8002422B-5A3A-2112-E479-63083AAAC5EB}"/>
              </a:ext>
            </a:extLst>
          </p:cNvPr>
          <p:cNvSpPr txBox="1"/>
          <p:nvPr/>
        </p:nvSpPr>
        <p:spPr>
          <a:xfrm>
            <a:off x="5478718" y="4846769"/>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sp>
        <p:nvSpPr>
          <p:cNvPr id="13" name="TextBox 12">
            <a:extLst>
              <a:ext uri="{FF2B5EF4-FFF2-40B4-BE49-F238E27FC236}">
                <a16:creationId xmlns:a16="http://schemas.microsoft.com/office/drawing/2014/main" id="{1A72B4D3-65D3-8301-0085-D63E5501D2AD}"/>
              </a:ext>
            </a:extLst>
          </p:cNvPr>
          <p:cNvSpPr txBox="1"/>
          <p:nvPr/>
        </p:nvSpPr>
        <p:spPr>
          <a:xfrm>
            <a:off x="9057764" y="4285784"/>
            <a:ext cx="335028" cy="276999"/>
          </a:xfrm>
          <a:prstGeom prst="rect">
            <a:avLst/>
          </a:prstGeom>
          <a:noFill/>
        </p:spPr>
        <p:txBody>
          <a:bodyPr wrap="none" lIns="0" rIns="0" rtlCol="0">
            <a:spAutoFit/>
          </a:bodyPr>
          <a:lstStyle/>
          <a:p>
            <a:pPr algn="l"/>
            <a:r>
              <a:rPr lang="en-KR" sz="1200" dirty="0" err="1"/>
              <a:t>AMG</a:t>
            </a:r>
          </a:p>
        </p:txBody>
      </p:sp>
      <p:sp>
        <p:nvSpPr>
          <p:cNvPr id="14" name="TextBox 13">
            <a:extLst>
              <a:ext uri="{FF2B5EF4-FFF2-40B4-BE49-F238E27FC236}">
                <a16:creationId xmlns:a16="http://schemas.microsoft.com/office/drawing/2014/main" id="{76BB9A15-C2A5-2A56-01C1-F0C9F1A7B821}"/>
              </a:ext>
            </a:extLst>
          </p:cNvPr>
          <p:cNvSpPr txBox="1"/>
          <p:nvPr/>
        </p:nvSpPr>
        <p:spPr>
          <a:xfrm>
            <a:off x="7384895" y="4285578"/>
            <a:ext cx="322204" cy="276999"/>
          </a:xfrm>
          <a:prstGeom prst="rect">
            <a:avLst/>
          </a:prstGeom>
          <a:noFill/>
        </p:spPr>
        <p:txBody>
          <a:bodyPr wrap="none" lIns="0" rIns="0" rtlCol="0">
            <a:spAutoFit/>
          </a:bodyPr>
          <a:lstStyle/>
          <a:p>
            <a:pPr algn="l"/>
            <a:r>
              <a:rPr lang="en-KR" sz="1200" dirty="0" err="1"/>
              <a:t>AMP</a:t>
            </a:r>
          </a:p>
        </p:txBody>
      </p:sp>
      <p:pic>
        <p:nvPicPr>
          <p:cNvPr id="16" name="Graphic 15" descr="MySQL instance instance icon for the Database category.">
            <a:extLst>
              <a:ext uri="{FF2B5EF4-FFF2-40B4-BE49-F238E27FC236}">
                <a16:creationId xmlns:a16="http://schemas.microsoft.com/office/drawing/2014/main" id="{7BB1BC2A-5643-1FC1-1F13-8E43D2A4A7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89793" y="2611968"/>
            <a:ext cx="525552" cy="525550"/>
          </a:xfrm>
          <a:prstGeom prst="rect">
            <a:avLst/>
          </a:prstGeom>
        </p:spPr>
      </p:pic>
      <p:sp>
        <p:nvSpPr>
          <p:cNvPr id="17" name="TextBox 16">
            <a:extLst>
              <a:ext uri="{FF2B5EF4-FFF2-40B4-BE49-F238E27FC236}">
                <a16:creationId xmlns:a16="http://schemas.microsoft.com/office/drawing/2014/main" id="{3F516ABE-5E0C-0A44-6383-602F482EC854}"/>
              </a:ext>
            </a:extLst>
          </p:cNvPr>
          <p:cNvSpPr txBox="1"/>
          <p:nvPr/>
        </p:nvSpPr>
        <p:spPr>
          <a:xfrm>
            <a:off x="1180912" y="3137519"/>
            <a:ext cx="1343316" cy="461665"/>
          </a:xfrm>
          <a:prstGeom prst="rect">
            <a:avLst/>
          </a:prstGeom>
          <a:noFill/>
        </p:spPr>
        <p:txBody>
          <a:bodyPr wrap="none" lIns="0" rIns="0" rtlCol="0">
            <a:spAutoFit/>
          </a:bodyPr>
          <a:lstStyle/>
          <a:p>
            <a:pPr algn="ctr"/>
            <a:r>
              <a:rPr lang="en-KR" sz="1200" dirty="0" err="1"/>
              <a:t>Aurora MySQL</a:t>
            </a:r>
            <a:r>
              <a:rPr lang="ko-KR" altLang="en-US" sz="1200" dirty="0" err="1"/>
              <a:t> </a:t>
            </a:r>
            <a:r>
              <a:rPr lang="en-US" altLang="ko-KR" sz="1200" dirty="0" err="1"/>
              <a:t>One</a:t>
            </a:r>
            <a:endParaRPr lang="en-KR" sz="1200" dirty="0" err="1"/>
          </a:p>
          <a:p>
            <a:pPr algn="ctr"/>
            <a:r>
              <a:rPr lang="en-US" sz="1200" dirty="0" err="1"/>
              <a:t>/ </a:t>
            </a:r>
            <a:r>
              <a:rPr lang="en-KR" sz="1200" dirty="0" err="1"/>
              <a:t>Writer</a:t>
            </a:r>
          </a:p>
        </p:txBody>
      </p:sp>
      <p:pic>
        <p:nvPicPr>
          <p:cNvPr id="18" name="Graphic 17" descr="MySQL instance instance icon for the Database category.">
            <a:extLst>
              <a:ext uri="{FF2B5EF4-FFF2-40B4-BE49-F238E27FC236}">
                <a16:creationId xmlns:a16="http://schemas.microsoft.com/office/drawing/2014/main" id="{DCE30BA5-3547-DB58-A23B-A8BC8A9C5A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89793" y="3717286"/>
            <a:ext cx="525552" cy="525550"/>
          </a:xfrm>
          <a:prstGeom prst="rect">
            <a:avLst/>
          </a:prstGeom>
        </p:spPr>
      </p:pic>
      <p:sp>
        <p:nvSpPr>
          <p:cNvPr id="19" name="TextBox 18">
            <a:extLst>
              <a:ext uri="{FF2B5EF4-FFF2-40B4-BE49-F238E27FC236}">
                <a16:creationId xmlns:a16="http://schemas.microsoft.com/office/drawing/2014/main" id="{588C9E5A-FF51-A16E-51D9-D16905E9F084}"/>
              </a:ext>
            </a:extLst>
          </p:cNvPr>
          <p:cNvSpPr txBox="1"/>
          <p:nvPr/>
        </p:nvSpPr>
        <p:spPr>
          <a:xfrm>
            <a:off x="1178506" y="4242836"/>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pic>
        <p:nvPicPr>
          <p:cNvPr id="20" name="Graphic 19" descr="MySQL instance instance icon for the Database category.">
            <a:extLst>
              <a:ext uri="{FF2B5EF4-FFF2-40B4-BE49-F238E27FC236}">
                <a16:creationId xmlns:a16="http://schemas.microsoft.com/office/drawing/2014/main" id="{E965E24A-1FC1-AC8A-FA2B-7462152064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89793" y="4822603"/>
            <a:ext cx="525552" cy="525550"/>
          </a:xfrm>
          <a:prstGeom prst="rect">
            <a:avLst/>
          </a:prstGeom>
        </p:spPr>
      </p:pic>
      <p:sp>
        <p:nvSpPr>
          <p:cNvPr id="21" name="TextBox 20">
            <a:extLst>
              <a:ext uri="{FF2B5EF4-FFF2-40B4-BE49-F238E27FC236}">
                <a16:creationId xmlns:a16="http://schemas.microsoft.com/office/drawing/2014/main" id="{2CF097FE-A318-3E08-F779-187EE805ABAE}"/>
              </a:ext>
            </a:extLst>
          </p:cNvPr>
          <p:cNvSpPr txBox="1"/>
          <p:nvPr/>
        </p:nvSpPr>
        <p:spPr>
          <a:xfrm>
            <a:off x="1127211" y="5348153"/>
            <a:ext cx="1450718" cy="461665"/>
          </a:xfrm>
          <a:prstGeom prst="rect">
            <a:avLst/>
          </a:prstGeom>
          <a:noFill/>
        </p:spPr>
        <p:txBody>
          <a:bodyPr wrap="none" lIns="0" rIns="0" rtlCol="0">
            <a:spAutoFit/>
          </a:bodyPr>
          <a:lstStyle/>
          <a:p>
            <a:pPr algn="ctr"/>
            <a:r>
              <a:rPr lang="en-KR" sz="1200" dirty="0" err="1"/>
              <a:t>Aurora MySQL Three</a:t>
            </a:r>
          </a:p>
          <a:p>
            <a:pPr algn="ctr"/>
            <a:r>
              <a:rPr lang="en-US" altLang="ko-KR" sz="1200" dirty="0" err="1"/>
              <a:t>/</a:t>
            </a:r>
            <a:r>
              <a:rPr lang="ko-KR" altLang="en-US" sz="1200" dirty="0" err="1"/>
              <a:t> </a:t>
            </a:r>
            <a:r>
              <a:rPr lang="en-KR" sz="1200" dirty="0" err="1"/>
              <a:t>Reader</a:t>
            </a:r>
          </a:p>
        </p:txBody>
      </p:sp>
      <p:sp>
        <p:nvSpPr>
          <p:cNvPr id="22" name="Rectangle 21">
            <a:extLst>
              <a:ext uri="{FF2B5EF4-FFF2-40B4-BE49-F238E27FC236}">
                <a16:creationId xmlns:a16="http://schemas.microsoft.com/office/drawing/2014/main" id="{D1CCAE06-B7BE-0D88-E829-4690CE1DBDC3}"/>
              </a:ext>
            </a:extLst>
          </p:cNvPr>
          <p:cNvSpPr/>
          <p:nvPr/>
        </p:nvSpPr>
        <p:spPr>
          <a:xfrm>
            <a:off x="993648" y="1968316"/>
            <a:ext cx="1714016" cy="3950606"/>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MySQL Cluster</a:t>
            </a:r>
          </a:p>
        </p:txBody>
      </p:sp>
      <p:pic>
        <p:nvPicPr>
          <p:cNvPr id="24" name="Graphic 7" descr="Amazon Aurora service icon.">
            <a:extLst>
              <a:ext uri="{FF2B5EF4-FFF2-40B4-BE49-F238E27FC236}">
                <a16:creationId xmlns:a16="http://schemas.microsoft.com/office/drawing/2014/main" id="{CCA11A78-FB60-6DD2-FAFF-8F6203C37735}"/>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04277" y="1971153"/>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MySQL Exporter - ExporterHub">
            <a:extLst>
              <a:ext uri="{FF2B5EF4-FFF2-40B4-BE49-F238E27FC236}">
                <a16:creationId xmlns:a16="http://schemas.microsoft.com/office/drawing/2014/main" id="{35ABC571-9936-29EE-9DE4-BD425A39876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8567" y="2611968"/>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3D81B1C-D6BD-CBF0-3C0B-E9FAA790C9D0}"/>
              </a:ext>
            </a:extLst>
          </p:cNvPr>
          <p:cNvSpPr txBox="1"/>
          <p:nvPr/>
        </p:nvSpPr>
        <p:spPr>
          <a:xfrm>
            <a:off x="3520019" y="3137519"/>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Writer</a:t>
            </a:r>
          </a:p>
        </p:txBody>
      </p:sp>
      <p:pic>
        <p:nvPicPr>
          <p:cNvPr id="26" name="Picture 2" descr="MySQL Exporter - ExporterHub">
            <a:extLst>
              <a:ext uri="{FF2B5EF4-FFF2-40B4-BE49-F238E27FC236}">
                <a16:creationId xmlns:a16="http://schemas.microsoft.com/office/drawing/2014/main" id="{6FD5BC43-B85C-8643-1408-A2E2113E14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8567" y="3717285"/>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38AB127A-2A38-3E2E-BB84-E69A23CD887E}"/>
              </a:ext>
            </a:extLst>
          </p:cNvPr>
          <p:cNvSpPr txBox="1"/>
          <p:nvPr/>
        </p:nvSpPr>
        <p:spPr>
          <a:xfrm>
            <a:off x="3520019" y="4242836"/>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pic>
        <p:nvPicPr>
          <p:cNvPr id="28" name="Picture 2" descr="MySQL Exporter - ExporterHub">
            <a:extLst>
              <a:ext uri="{FF2B5EF4-FFF2-40B4-BE49-F238E27FC236}">
                <a16:creationId xmlns:a16="http://schemas.microsoft.com/office/drawing/2014/main" id="{D1F531C9-3E65-60F8-D5E8-D2EC44BF05E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8567" y="4822603"/>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4D72136-2762-056E-FA3C-D22A4B0C6813}"/>
              </a:ext>
            </a:extLst>
          </p:cNvPr>
          <p:cNvSpPr txBox="1"/>
          <p:nvPr/>
        </p:nvSpPr>
        <p:spPr>
          <a:xfrm>
            <a:off x="3520019" y="5348154"/>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cxnSp>
        <p:nvCxnSpPr>
          <p:cNvPr id="31" name="Straight Arrow Connector 30">
            <a:extLst>
              <a:ext uri="{FF2B5EF4-FFF2-40B4-BE49-F238E27FC236}">
                <a16:creationId xmlns:a16="http://schemas.microsoft.com/office/drawing/2014/main" id="{389B666C-3EB8-B7DC-C093-A5B11A7CF4E5}"/>
              </a:ext>
            </a:extLst>
          </p:cNvPr>
          <p:cNvCxnSpPr>
            <a:stCxn id="1026" idx="1"/>
            <a:endCxn id="16" idx="3"/>
          </p:cNvCxnSpPr>
          <p:nvPr/>
        </p:nvCxnSpPr>
        <p:spPr>
          <a:xfrm flipH="1">
            <a:off x="2115345" y="2874743"/>
            <a:ext cx="162322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6DF3D4A-07F1-7E46-3675-C91432E3D7D6}"/>
              </a:ext>
            </a:extLst>
          </p:cNvPr>
          <p:cNvCxnSpPr>
            <a:cxnSpLocks/>
            <a:stCxn id="26" idx="1"/>
            <a:endCxn id="18" idx="3"/>
          </p:cNvCxnSpPr>
          <p:nvPr/>
        </p:nvCxnSpPr>
        <p:spPr>
          <a:xfrm flipH="1">
            <a:off x="2115345" y="3980060"/>
            <a:ext cx="1623222"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9D1D85-AACA-AFA1-6CC7-8ADC5101C892}"/>
              </a:ext>
            </a:extLst>
          </p:cNvPr>
          <p:cNvCxnSpPr>
            <a:cxnSpLocks/>
            <a:stCxn id="28" idx="1"/>
            <a:endCxn id="20" idx="3"/>
          </p:cNvCxnSpPr>
          <p:nvPr/>
        </p:nvCxnSpPr>
        <p:spPr>
          <a:xfrm flipH="1">
            <a:off x="2115345" y="5085378"/>
            <a:ext cx="162322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1A02426-FE60-D91A-9B75-547AB7D3A283}"/>
              </a:ext>
            </a:extLst>
          </p:cNvPr>
          <p:cNvCxnSpPr>
            <a:cxnSpLocks/>
            <a:stCxn id="23" idx="1"/>
            <a:endCxn id="26" idx="3"/>
          </p:cNvCxnSpPr>
          <p:nvPr/>
        </p:nvCxnSpPr>
        <p:spPr>
          <a:xfrm flipH="1">
            <a:off x="4526892" y="3361791"/>
            <a:ext cx="1003239" cy="61826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62F92DD-76F9-C06B-8621-24495837842B}"/>
              </a:ext>
            </a:extLst>
          </p:cNvPr>
          <p:cNvCxnSpPr>
            <a:cxnSpLocks/>
            <a:stCxn id="7" idx="3"/>
            <a:endCxn id="4" idx="1"/>
          </p:cNvCxnSpPr>
          <p:nvPr/>
        </p:nvCxnSpPr>
        <p:spPr>
          <a:xfrm flipV="1">
            <a:off x="6055683" y="3980059"/>
            <a:ext cx="1226871" cy="58268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AE654FC-45A8-C76B-FCAD-64ADEBAC178E}"/>
              </a:ext>
            </a:extLst>
          </p:cNvPr>
          <p:cNvCxnSpPr>
            <a:cxnSpLocks/>
            <a:stCxn id="5" idx="1"/>
            <a:endCxn id="4" idx="3"/>
          </p:cNvCxnSpPr>
          <p:nvPr/>
        </p:nvCxnSpPr>
        <p:spPr>
          <a:xfrm flipH="1" flipV="1">
            <a:off x="7808106" y="3980059"/>
            <a:ext cx="1154396" cy="16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1E3C673-9E6E-E40E-BD9C-A8AD5999BB0B}"/>
              </a:ext>
            </a:extLst>
          </p:cNvPr>
          <p:cNvSpPr txBox="1"/>
          <p:nvPr/>
        </p:nvSpPr>
        <p:spPr>
          <a:xfrm>
            <a:off x="10702446" y="4285577"/>
            <a:ext cx="405560" cy="276999"/>
          </a:xfrm>
          <a:prstGeom prst="rect">
            <a:avLst/>
          </a:prstGeom>
          <a:noFill/>
        </p:spPr>
        <p:txBody>
          <a:bodyPr wrap="none" lIns="0" rIns="0" rtlCol="0">
            <a:spAutoFit/>
          </a:bodyPr>
          <a:lstStyle/>
          <a:p>
            <a:pPr algn="l"/>
            <a:r>
              <a:rPr lang="en-KR" sz="1200" dirty="0" err="1"/>
              <a:t>Client</a:t>
            </a:r>
          </a:p>
        </p:txBody>
      </p:sp>
      <p:cxnSp>
        <p:nvCxnSpPr>
          <p:cNvPr id="57" name="Straight Arrow Connector 56">
            <a:extLst>
              <a:ext uri="{FF2B5EF4-FFF2-40B4-BE49-F238E27FC236}">
                <a16:creationId xmlns:a16="http://schemas.microsoft.com/office/drawing/2014/main" id="{A0DFBECF-3E11-BD87-0753-14004998AA05}"/>
              </a:ext>
            </a:extLst>
          </p:cNvPr>
          <p:cNvCxnSpPr>
            <a:cxnSpLocks/>
            <a:stCxn id="6" idx="1"/>
            <a:endCxn id="5" idx="3"/>
          </p:cNvCxnSpPr>
          <p:nvPr/>
        </p:nvCxnSpPr>
        <p:spPr>
          <a:xfrm flipH="1">
            <a:off x="9488054" y="3980059"/>
            <a:ext cx="1154396" cy="16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D428AE65-D57F-6FAF-889A-15420807F902}"/>
              </a:ext>
            </a:extLst>
          </p:cNvPr>
          <p:cNvSpPr txBox="1"/>
          <p:nvPr/>
        </p:nvSpPr>
        <p:spPr>
          <a:xfrm>
            <a:off x="2312863" y="2388233"/>
            <a:ext cx="1343857" cy="461665"/>
          </a:xfrm>
          <a:prstGeom prst="rect">
            <a:avLst/>
          </a:prstGeom>
          <a:solidFill>
            <a:schemeClr val="bg2"/>
          </a:solidFill>
        </p:spPr>
        <p:txBody>
          <a:bodyPr wrap="square" lIns="0" rIns="0" rtlCol="0">
            <a:spAutoFit/>
          </a:bodyPr>
          <a:lstStyle/>
          <a:p>
            <a:pPr algn="ctr"/>
            <a:r>
              <a:rPr lang="en-KR" sz="1200" i="1" dirty="0" err="1"/>
              <a:t>Query &amp; Scrap Metrics</a:t>
            </a:r>
          </a:p>
        </p:txBody>
      </p:sp>
      <p:sp>
        <p:nvSpPr>
          <p:cNvPr id="1028" name="TextBox 1027">
            <a:extLst>
              <a:ext uri="{FF2B5EF4-FFF2-40B4-BE49-F238E27FC236}">
                <a16:creationId xmlns:a16="http://schemas.microsoft.com/office/drawing/2014/main" id="{5BB248E2-45DA-F8D8-5BEC-89818ACC7255}"/>
              </a:ext>
            </a:extLst>
          </p:cNvPr>
          <p:cNvSpPr txBox="1"/>
          <p:nvPr/>
        </p:nvSpPr>
        <p:spPr>
          <a:xfrm>
            <a:off x="4603940" y="2364223"/>
            <a:ext cx="844778" cy="646331"/>
          </a:xfrm>
          <a:prstGeom prst="rect">
            <a:avLst/>
          </a:prstGeom>
          <a:solidFill>
            <a:schemeClr val="bg2"/>
          </a:solidFill>
        </p:spPr>
        <p:txBody>
          <a:bodyPr wrap="square" lIns="0" rIns="0" rtlCol="0">
            <a:spAutoFit/>
          </a:bodyPr>
          <a:lstStyle/>
          <a:p>
            <a:pPr algn="ctr"/>
            <a:r>
              <a:rPr lang="en-US" sz="1200" i="1" dirty="0" err="1"/>
              <a:t>Discover &amp; </a:t>
            </a:r>
            <a:r>
              <a:rPr lang="en-KR" sz="1200" i="1" dirty="0" err="1"/>
              <a:t>Scrap</a:t>
            </a:r>
          </a:p>
          <a:p>
            <a:pPr algn="ctr"/>
            <a:r>
              <a:rPr lang="en-KR" sz="1200" i="1" dirty="0" err="1"/>
              <a:t>Metrics</a:t>
            </a:r>
          </a:p>
        </p:txBody>
      </p:sp>
      <p:sp>
        <p:nvSpPr>
          <p:cNvPr id="1029" name="TextBox 1028">
            <a:extLst>
              <a:ext uri="{FF2B5EF4-FFF2-40B4-BE49-F238E27FC236}">
                <a16:creationId xmlns:a16="http://schemas.microsoft.com/office/drawing/2014/main" id="{8055EF68-D746-2289-E196-F21A7E9566F6}"/>
              </a:ext>
            </a:extLst>
          </p:cNvPr>
          <p:cNvSpPr txBox="1"/>
          <p:nvPr/>
        </p:nvSpPr>
        <p:spPr>
          <a:xfrm>
            <a:off x="6155135" y="2790906"/>
            <a:ext cx="1089494" cy="646331"/>
          </a:xfrm>
          <a:prstGeom prst="rect">
            <a:avLst/>
          </a:prstGeom>
          <a:solidFill>
            <a:schemeClr val="bg2"/>
          </a:solidFill>
        </p:spPr>
        <p:txBody>
          <a:bodyPr wrap="square" lIns="0" rIns="0" rtlCol="0">
            <a:spAutoFit/>
          </a:bodyPr>
          <a:lstStyle/>
          <a:p>
            <a:pPr algn="ctr"/>
            <a:r>
              <a:rPr lang="en-KR" sz="1200" i="1" dirty="0" err="1"/>
              <a:t>Write Metrics</a:t>
            </a:r>
          </a:p>
          <a:p>
            <a:pPr algn="ctr"/>
            <a:r>
              <a:rPr lang="en-KR" sz="1200" i="1" dirty="0" err="1"/>
              <a:t>(Prometheus </a:t>
            </a:r>
          </a:p>
          <a:p>
            <a:pPr algn="ctr"/>
            <a:r>
              <a:rPr lang="en-KR" sz="1200" i="1" dirty="0" err="1"/>
              <a:t>Remote Write)</a:t>
            </a:r>
          </a:p>
        </p:txBody>
      </p:sp>
      <p:sp>
        <p:nvSpPr>
          <p:cNvPr id="1031" name="TextBox 1030">
            <a:extLst>
              <a:ext uri="{FF2B5EF4-FFF2-40B4-BE49-F238E27FC236}">
                <a16:creationId xmlns:a16="http://schemas.microsoft.com/office/drawing/2014/main" id="{0005725C-1317-5396-E696-6A389016E0ED}"/>
              </a:ext>
            </a:extLst>
          </p:cNvPr>
          <p:cNvSpPr txBox="1"/>
          <p:nvPr/>
        </p:nvSpPr>
        <p:spPr>
          <a:xfrm>
            <a:off x="9559509" y="3486450"/>
            <a:ext cx="1011486" cy="461665"/>
          </a:xfrm>
          <a:prstGeom prst="rect">
            <a:avLst/>
          </a:prstGeom>
          <a:solidFill>
            <a:schemeClr val="bg2"/>
          </a:solidFill>
        </p:spPr>
        <p:txBody>
          <a:bodyPr wrap="square" lIns="0" rIns="0" rtlCol="0">
            <a:spAutoFit/>
          </a:bodyPr>
          <a:lstStyle/>
          <a:p>
            <a:pPr algn="ctr"/>
            <a:r>
              <a:rPr lang="en-KR" sz="1200" i="1" dirty="0" err="1"/>
              <a:t>Request</a:t>
            </a:r>
          </a:p>
          <a:p>
            <a:pPr algn="ctr"/>
            <a:r>
              <a:rPr lang="en-KR" sz="1200" i="1" dirty="0" err="1"/>
              <a:t>Dashboards</a:t>
            </a:r>
          </a:p>
        </p:txBody>
      </p:sp>
      <p:sp>
        <p:nvSpPr>
          <p:cNvPr id="1048" name="TextBox 1047">
            <a:extLst>
              <a:ext uri="{FF2B5EF4-FFF2-40B4-BE49-F238E27FC236}">
                <a16:creationId xmlns:a16="http://schemas.microsoft.com/office/drawing/2014/main" id="{526A5CB7-4348-304D-D555-D2B913EC0440}"/>
              </a:ext>
            </a:extLst>
          </p:cNvPr>
          <p:cNvSpPr txBox="1"/>
          <p:nvPr/>
        </p:nvSpPr>
        <p:spPr>
          <a:xfrm>
            <a:off x="7875341" y="3687800"/>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pic>
        <p:nvPicPr>
          <p:cNvPr id="23" name="Graphic 22" descr="AWS Distro for OpenTelemetry service icon.">
            <a:extLst>
              <a:ext uri="{FF2B5EF4-FFF2-40B4-BE49-F238E27FC236}">
                <a16:creationId xmlns:a16="http://schemas.microsoft.com/office/drawing/2014/main" id="{723FFD0B-D2B8-B5C9-B6D7-F5E23B9D930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30131" y="3099015"/>
            <a:ext cx="525552" cy="525552"/>
          </a:xfrm>
          <a:prstGeom prst="rect">
            <a:avLst/>
          </a:prstGeom>
        </p:spPr>
      </p:pic>
      <p:sp>
        <p:nvSpPr>
          <p:cNvPr id="30" name="TextBox 29">
            <a:extLst>
              <a:ext uri="{FF2B5EF4-FFF2-40B4-BE49-F238E27FC236}">
                <a16:creationId xmlns:a16="http://schemas.microsoft.com/office/drawing/2014/main" id="{87CA96A7-CC6A-6C8B-9AA2-DB90F276EDB9}"/>
              </a:ext>
            </a:extLst>
          </p:cNvPr>
          <p:cNvSpPr txBox="1"/>
          <p:nvPr/>
        </p:nvSpPr>
        <p:spPr>
          <a:xfrm>
            <a:off x="5478718" y="3645812"/>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cxnSp>
        <p:nvCxnSpPr>
          <p:cNvPr id="39" name="Straight Arrow Connector 38">
            <a:extLst>
              <a:ext uri="{FF2B5EF4-FFF2-40B4-BE49-F238E27FC236}">
                <a16:creationId xmlns:a16="http://schemas.microsoft.com/office/drawing/2014/main" id="{44188F55-D7AC-701C-A9ED-BC57A7720346}"/>
              </a:ext>
            </a:extLst>
          </p:cNvPr>
          <p:cNvCxnSpPr>
            <a:cxnSpLocks/>
            <a:stCxn id="23" idx="1"/>
            <a:endCxn id="1026" idx="3"/>
          </p:cNvCxnSpPr>
          <p:nvPr/>
        </p:nvCxnSpPr>
        <p:spPr>
          <a:xfrm flipH="1" flipV="1">
            <a:off x="4526892" y="2874743"/>
            <a:ext cx="1003239" cy="48704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F4EC36A-9652-E1A0-0F9E-528A90CDCC65}"/>
              </a:ext>
            </a:extLst>
          </p:cNvPr>
          <p:cNvCxnSpPr>
            <a:cxnSpLocks/>
            <a:stCxn id="7" idx="1"/>
            <a:endCxn id="28" idx="3"/>
          </p:cNvCxnSpPr>
          <p:nvPr/>
        </p:nvCxnSpPr>
        <p:spPr>
          <a:xfrm flipH="1">
            <a:off x="4526892" y="4562748"/>
            <a:ext cx="1003239" cy="52263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6994EC-E6C7-1FBE-3257-DBBC909B1534}"/>
              </a:ext>
            </a:extLst>
          </p:cNvPr>
          <p:cNvCxnSpPr>
            <a:cxnSpLocks/>
            <a:stCxn id="7" idx="1"/>
            <a:endCxn id="26" idx="3"/>
          </p:cNvCxnSpPr>
          <p:nvPr/>
        </p:nvCxnSpPr>
        <p:spPr>
          <a:xfrm flipH="1" flipV="1">
            <a:off x="4526892" y="3980060"/>
            <a:ext cx="1003239" cy="58268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A0D948-7C49-F043-7A52-B5CED7904764}"/>
              </a:ext>
            </a:extLst>
          </p:cNvPr>
          <p:cNvCxnSpPr>
            <a:cxnSpLocks/>
            <a:stCxn id="7" idx="1"/>
            <a:endCxn id="1026" idx="3"/>
          </p:cNvCxnSpPr>
          <p:nvPr/>
        </p:nvCxnSpPr>
        <p:spPr>
          <a:xfrm flipH="1" flipV="1">
            <a:off x="4526892" y="2874743"/>
            <a:ext cx="1003239" cy="168800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8A4D336-2B29-6B3C-648A-35A3EA6D99EB}"/>
              </a:ext>
            </a:extLst>
          </p:cNvPr>
          <p:cNvCxnSpPr>
            <a:cxnSpLocks/>
            <a:stCxn id="23" idx="1"/>
            <a:endCxn id="28" idx="3"/>
          </p:cNvCxnSpPr>
          <p:nvPr/>
        </p:nvCxnSpPr>
        <p:spPr>
          <a:xfrm flipH="1">
            <a:off x="4526892" y="3361791"/>
            <a:ext cx="1003239" cy="172358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CBEA49E-11E3-030C-7A9D-04455CD02553}"/>
              </a:ext>
            </a:extLst>
          </p:cNvPr>
          <p:cNvCxnSpPr>
            <a:cxnSpLocks/>
            <a:endCxn id="4" idx="1"/>
          </p:cNvCxnSpPr>
          <p:nvPr/>
        </p:nvCxnSpPr>
        <p:spPr>
          <a:xfrm>
            <a:off x="6055683" y="3343729"/>
            <a:ext cx="1226871" cy="63633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3" name="Graphic 17" descr="Amazon CloudWatch service icon.">
            <a:extLst>
              <a:ext uri="{FF2B5EF4-FFF2-40B4-BE49-F238E27FC236}">
                <a16:creationId xmlns:a16="http://schemas.microsoft.com/office/drawing/2014/main" id="{CE86BC7F-D3F7-D753-E93B-72BB0570F12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282555" y="1854764"/>
            <a:ext cx="525552" cy="52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Elbow Connector 7">
            <a:extLst>
              <a:ext uri="{FF2B5EF4-FFF2-40B4-BE49-F238E27FC236}">
                <a16:creationId xmlns:a16="http://schemas.microsoft.com/office/drawing/2014/main" id="{3C71E651-16FA-E5B9-3DA7-3BB41543F3B9}"/>
              </a:ext>
            </a:extLst>
          </p:cNvPr>
          <p:cNvCxnSpPr>
            <a:cxnSpLocks/>
            <a:stCxn id="3" idx="0"/>
            <a:endCxn id="22" idx="0"/>
          </p:cNvCxnSpPr>
          <p:nvPr/>
        </p:nvCxnSpPr>
        <p:spPr>
          <a:xfrm rot="16200000" flipH="1" flipV="1">
            <a:off x="4641218" y="-935798"/>
            <a:ext cx="113552" cy="5694675"/>
          </a:xfrm>
          <a:prstGeom prst="bentConnector3">
            <a:avLst>
              <a:gd name="adj1" fmla="val -20131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BEEB9F1E-2E77-BB5D-4BF6-AB63E7E3FBBA}"/>
              </a:ext>
            </a:extLst>
          </p:cNvPr>
          <p:cNvCxnSpPr>
            <a:cxnSpLocks/>
            <a:stCxn id="3" idx="3"/>
            <a:endCxn id="5" idx="0"/>
          </p:cNvCxnSpPr>
          <p:nvPr/>
        </p:nvCxnSpPr>
        <p:spPr>
          <a:xfrm>
            <a:off x="7808107" y="2117540"/>
            <a:ext cx="1417171" cy="1601387"/>
          </a:xfrm>
          <a:prstGeom prst="bent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24103D1-E8E0-EBB9-B8AA-E7A6AF403D23}"/>
              </a:ext>
            </a:extLst>
          </p:cNvPr>
          <p:cNvSpPr txBox="1"/>
          <p:nvPr/>
        </p:nvSpPr>
        <p:spPr>
          <a:xfrm>
            <a:off x="7875341" y="1827530"/>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sp>
        <p:nvSpPr>
          <p:cNvPr id="33" name="TextBox 32">
            <a:extLst>
              <a:ext uri="{FF2B5EF4-FFF2-40B4-BE49-F238E27FC236}">
                <a16:creationId xmlns:a16="http://schemas.microsoft.com/office/drawing/2014/main" id="{DE503A0E-B9C0-2541-1DE8-C6481A4B465C}"/>
              </a:ext>
            </a:extLst>
          </p:cNvPr>
          <p:cNvSpPr txBox="1"/>
          <p:nvPr/>
        </p:nvSpPr>
        <p:spPr>
          <a:xfrm>
            <a:off x="4235523" y="1308578"/>
            <a:ext cx="1343857" cy="276999"/>
          </a:xfrm>
          <a:prstGeom prst="rect">
            <a:avLst/>
          </a:prstGeom>
          <a:solidFill>
            <a:schemeClr val="bg2"/>
          </a:solidFill>
        </p:spPr>
        <p:txBody>
          <a:bodyPr wrap="square" lIns="0" rIns="0" rtlCol="0">
            <a:spAutoFit/>
          </a:bodyPr>
          <a:lstStyle/>
          <a:p>
            <a:pPr algn="ctr"/>
            <a:r>
              <a:rPr lang="en-KR" sz="1200" i="1" dirty="0" err="1"/>
              <a:t>Scrap Metrics</a:t>
            </a:r>
          </a:p>
        </p:txBody>
      </p:sp>
      <p:sp>
        <p:nvSpPr>
          <p:cNvPr id="38" name="TextBox 37">
            <a:extLst>
              <a:ext uri="{FF2B5EF4-FFF2-40B4-BE49-F238E27FC236}">
                <a16:creationId xmlns:a16="http://schemas.microsoft.com/office/drawing/2014/main" id="{5BE85A32-B335-9B40-E279-899AF94C2464}"/>
              </a:ext>
            </a:extLst>
          </p:cNvPr>
          <p:cNvSpPr txBox="1"/>
          <p:nvPr/>
        </p:nvSpPr>
        <p:spPr>
          <a:xfrm>
            <a:off x="7120535" y="2379023"/>
            <a:ext cx="849592" cy="276999"/>
          </a:xfrm>
          <a:prstGeom prst="rect">
            <a:avLst/>
          </a:prstGeom>
          <a:noFill/>
        </p:spPr>
        <p:txBody>
          <a:bodyPr wrap="none" lIns="0" rIns="0" rtlCol="0">
            <a:spAutoFit/>
          </a:bodyPr>
          <a:lstStyle/>
          <a:p>
            <a:pPr algn="ctr"/>
            <a:r>
              <a:rPr lang="en-KR" sz="1200" dirty="0" err="1"/>
              <a:t>CloudWatch</a:t>
            </a:r>
          </a:p>
        </p:txBody>
      </p:sp>
    </p:spTree>
    <p:extLst>
      <p:ext uri="{BB962C8B-B14F-4D97-AF65-F5344CB8AC3E}">
        <p14:creationId xmlns:p14="http://schemas.microsoft.com/office/powerpoint/2010/main" val="4119688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Postgres Exporter</a:t>
            </a:r>
          </a:p>
        </p:txBody>
      </p:sp>
      <p:pic>
        <p:nvPicPr>
          <p:cNvPr id="4" name="Graphic 23" descr="Amazon Elastic Kubernetes Service (Amazon EKS) Service icon.">
            <a:extLst>
              <a:ext uri="{FF2B5EF4-FFF2-40B4-BE49-F238E27FC236}">
                <a16:creationId xmlns:a16="http://schemas.microsoft.com/office/drawing/2014/main" id="{26158E28-3807-6FC9-2C6A-632D95CB4B7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11015" y="209241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E447EFE-2EC6-0E3D-3D2C-82B19B23F6CD}"/>
              </a:ext>
            </a:extLst>
          </p:cNvPr>
          <p:cNvSpPr/>
          <p:nvPr/>
        </p:nvSpPr>
        <p:spPr>
          <a:xfrm>
            <a:off x="2611015" y="2093852"/>
            <a:ext cx="1714016" cy="394916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400">
                <a:solidFill>
                  <a:schemeClr val="tx1"/>
                </a:solidFill>
                <a:cs typeface="Arial" panose="020B0604020202020204" pitchFamily="34" charset="0"/>
              </a:rPr>
              <a:t>EKS Cluster</a:t>
            </a:r>
          </a:p>
        </p:txBody>
      </p:sp>
      <p:sp>
        <p:nvSpPr>
          <p:cNvPr id="8" name="TextBox 7">
            <a:extLst>
              <a:ext uri="{FF2B5EF4-FFF2-40B4-BE49-F238E27FC236}">
                <a16:creationId xmlns:a16="http://schemas.microsoft.com/office/drawing/2014/main" id="{D55491AB-4124-9F04-9641-F75AB1F041E8}"/>
              </a:ext>
            </a:extLst>
          </p:cNvPr>
          <p:cNvSpPr txBox="1"/>
          <p:nvPr/>
        </p:nvSpPr>
        <p:spPr>
          <a:xfrm>
            <a:off x="516206" y="3261617"/>
            <a:ext cx="1343316" cy="461665"/>
          </a:xfrm>
          <a:prstGeom prst="rect">
            <a:avLst/>
          </a:prstGeom>
          <a:noFill/>
        </p:spPr>
        <p:txBody>
          <a:bodyPr wrap="none" lIns="0" rIns="0" rtlCol="0">
            <a:spAutoFit/>
          </a:bodyPr>
          <a:lstStyle/>
          <a:p>
            <a:pPr algn="ctr"/>
            <a:r>
              <a:rPr lang="en-KR" sz="1200" dirty="0" err="1"/>
              <a:t>Aurora MySQL One</a:t>
            </a:r>
          </a:p>
          <a:p>
            <a:pPr algn="ctr"/>
            <a:r>
              <a:rPr lang="en-US" altLang="ko-KR" sz="1200" dirty="0" err="1"/>
              <a:t>/</a:t>
            </a:r>
            <a:r>
              <a:rPr lang="ko-KR" altLang="en-US" sz="1200" dirty="0" err="1"/>
              <a:t> </a:t>
            </a:r>
            <a:r>
              <a:rPr lang="en-KR" sz="1200" dirty="0" err="1"/>
              <a:t>Writer</a:t>
            </a:r>
          </a:p>
        </p:txBody>
      </p:sp>
      <p:sp>
        <p:nvSpPr>
          <p:cNvPr id="10" name="TextBox 9">
            <a:extLst>
              <a:ext uri="{FF2B5EF4-FFF2-40B4-BE49-F238E27FC236}">
                <a16:creationId xmlns:a16="http://schemas.microsoft.com/office/drawing/2014/main" id="{32958725-DA0F-974B-DE22-E016CE2D13E4}"/>
              </a:ext>
            </a:extLst>
          </p:cNvPr>
          <p:cNvSpPr txBox="1"/>
          <p:nvPr/>
        </p:nvSpPr>
        <p:spPr>
          <a:xfrm>
            <a:off x="513801" y="4366934"/>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sp>
        <p:nvSpPr>
          <p:cNvPr id="12" name="TextBox 11">
            <a:extLst>
              <a:ext uri="{FF2B5EF4-FFF2-40B4-BE49-F238E27FC236}">
                <a16:creationId xmlns:a16="http://schemas.microsoft.com/office/drawing/2014/main" id="{F8D17287-19F9-C1B7-1A32-431850C8226F}"/>
              </a:ext>
            </a:extLst>
          </p:cNvPr>
          <p:cNvSpPr txBox="1"/>
          <p:nvPr/>
        </p:nvSpPr>
        <p:spPr>
          <a:xfrm>
            <a:off x="462506" y="5472251"/>
            <a:ext cx="1450718" cy="461665"/>
          </a:xfrm>
          <a:prstGeom prst="rect">
            <a:avLst/>
          </a:prstGeom>
          <a:noFill/>
        </p:spPr>
        <p:txBody>
          <a:bodyPr wrap="none" lIns="0" rIns="0" rtlCol="0">
            <a:spAutoFit/>
          </a:bodyPr>
          <a:lstStyle/>
          <a:p>
            <a:pPr algn="ctr"/>
            <a:r>
              <a:rPr lang="en-KR" sz="1200" dirty="0" err="1"/>
              <a:t>Aurora MySQL Three</a:t>
            </a:r>
          </a:p>
          <a:p>
            <a:pPr algn="ctr"/>
            <a:r>
              <a:rPr lang="en-US" altLang="ko-KR" sz="1200" dirty="0" err="1"/>
              <a:t>/</a:t>
            </a:r>
            <a:r>
              <a:rPr lang="ko-KR" altLang="en-US" sz="1200" dirty="0" err="1"/>
              <a:t> </a:t>
            </a:r>
            <a:r>
              <a:rPr lang="en-KR" sz="1200" dirty="0" err="1"/>
              <a:t>Reader</a:t>
            </a:r>
          </a:p>
        </p:txBody>
      </p:sp>
      <p:sp>
        <p:nvSpPr>
          <p:cNvPr id="13" name="Rectangle 12">
            <a:extLst>
              <a:ext uri="{FF2B5EF4-FFF2-40B4-BE49-F238E27FC236}">
                <a16:creationId xmlns:a16="http://schemas.microsoft.com/office/drawing/2014/main" id="{3D97D85D-AC01-B0DA-2427-42E0241F9C4D}"/>
              </a:ext>
            </a:extLst>
          </p:cNvPr>
          <p:cNvSpPr/>
          <p:nvPr/>
        </p:nvSpPr>
        <p:spPr>
          <a:xfrm>
            <a:off x="328943" y="2092414"/>
            <a:ext cx="1714016" cy="3950606"/>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Postgres</a:t>
            </a:r>
          </a:p>
          <a:p>
            <a:pPr eaLnBrk="1" fontAlgn="auto" hangingPunct="1">
              <a:spcBef>
                <a:spcPts val="0"/>
              </a:spcBef>
              <a:spcAft>
                <a:spcPts val="0"/>
              </a:spcAft>
              <a:defRPr/>
            </a:pPr>
            <a:r>
              <a:rPr lang="en-US" sz="1200">
                <a:solidFill>
                  <a:schemeClr val="tx1"/>
                </a:solidFill>
                <a:cs typeface="Arial" panose="020B0604020202020204" pitchFamily="34" charset="0"/>
              </a:rPr>
              <a:t>Cluster</a:t>
            </a:r>
          </a:p>
        </p:txBody>
      </p:sp>
      <p:pic>
        <p:nvPicPr>
          <p:cNvPr id="14" name="Graphic 7" descr="Amazon Aurora service icon.">
            <a:extLst>
              <a:ext uri="{FF2B5EF4-FFF2-40B4-BE49-F238E27FC236}">
                <a16:creationId xmlns:a16="http://schemas.microsoft.com/office/drawing/2014/main" id="{B604C55C-D39D-ABF1-152E-1230A5CBD44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9572" y="2095251"/>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9EE1672C-4235-9BA2-6F91-62293C472B24}"/>
              </a:ext>
            </a:extLst>
          </p:cNvPr>
          <p:cNvSpPr txBox="1"/>
          <p:nvPr/>
        </p:nvSpPr>
        <p:spPr>
          <a:xfrm>
            <a:off x="2848103" y="3261617"/>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Writer</a:t>
            </a:r>
          </a:p>
        </p:txBody>
      </p:sp>
      <p:sp>
        <p:nvSpPr>
          <p:cNvPr id="18" name="TextBox 17">
            <a:extLst>
              <a:ext uri="{FF2B5EF4-FFF2-40B4-BE49-F238E27FC236}">
                <a16:creationId xmlns:a16="http://schemas.microsoft.com/office/drawing/2014/main" id="{3ED3911C-9A1E-6F7D-E297-3B56CD0FBB2E}"/>
              </a:ext>
            </a:extLst>
          </p:cNvPr>
          <p:cNvSpPr txBox="1"/>
          <p:nvPr/>
        </p:nvSpPr>
        <p:spPr>
          <a:xfrm>
            <a:off x="2848100" y="4366934"/>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Reader</a:t>
            </a:r>
          </a:p>
        </p:txBody>
      </p:sp>
      <p:sp>
        <p:nvSpPr>
          <p:cNvPr id="20" name="TextBox 19">
            <a:extLst>
              <a:ext uri="{FF2B5EF4-FFF2-40B4-BE49-F238E27FC236}">
                <a16:creationId xmlns:a16="http://schemas.microsoft.com/office/drawing/2014/main" id="{E75A9C05-243E-46FF-0BED-81618FDE0768}"/>
              </a:ext>
            </a:extLst>
          </p:cNvPr>
          <p:cNvSpPr txBox="1"/>
          <p:nvPr/>
        </p:nvSpPr>
        <p:spPr>
          <a:xfrm>
            <a:off x="2848100" y="5472252"/>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Reader</a:t>
            </a:r>
          </a:p>
        </p:txBody>
      </p:sp>
      <p:cxnSp>
        <p:nvCxnSpPr>
          <p:cNvPr id="21" name="Straight Arrow Connector 20">
            <a:extLst>
              <a:ext uri="{FF2B5EF4-FFF2-40B4-BE49-F238E27FC236}">
                <a16:creationId xmlns:a16="http://schemas.microsoft.com/office/drawing/2014/main" id="{D5D18497-3194-501A-7D78-22CFCA0CF84B}"/>
              </a:ext>
            </a:extLst>
          </p:cNvPr>
          <p:cNvCxnSpPr>
            <a:cxnSpLocks/>
            <a:stCxn id="1026" idx="1"/>
          </p:cNvCxnSpPr>
          <p:nvPr/>
        </p:nvCxnSpPr>
        <p:spPr>
          <a:xfrm flipH="1">
            <a:off x="1450640" y="2998124"/>
            <a:ext cx="1762307" cy="71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5405258-AE94-8824-578D-21CE2D2EFDF1}"/>
              </a:ext>
            </a:extLst>
          </p:cNvPr>
          <p:cNvCxnSpPr>
            <a:cxnSpLocks/>
            <a:stCxn id="34" idx="1"/>
          </p:cNvCxnSpPr>
          <p:nvPr/>
        </p:nvCxnSpPr>
        <p:spPr>
          <a:xfrm flipH="1">
            <a:off x="1450640" y="4103442"/>
            <a:ext cx="1762307" cy="71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6BC3CD-7B80-7541-9E39-A4D29D46AD16}"/>
              </a:ext>
            </a:extLst>
          </p:cNvPr>
          <p:cNvCxnSpPr>
            <a:cxnSpLocks/>
            <a:stCxn id="35" idx="1"/>
          </p:cNvCxnSpPr>
          <p:nvPr/>
        </p:nvCxnSpPr>
        <p:spPr>
          <a:xfrm flipH="1">
            <a:off x="1450640" y="5208759"/>
            <a:ext cx="1762307" cy="71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5D63EE9-E7B8-01CE-8A7F-C8DC5F519EE2}"/>
              </a:ext>
            </a:extLst>
          </p:cNvPr>
          <p:cNvSpPr txBox="1"/>
          <p:nvPr/>
        </p:nvSpPr>
        <p:spPr>
          <a:xfrm>
            <a:off x="1648158" y="2512331"/>
            <a:ext cx="1343857" cy="461665"/>
          </a:xfrm>
          <a:prstGeom prst="rect">
            <a:avLst/>
          </a:prstGeom>
          <a:solidFill>
            <a:schemeClr val="bg2"/>
          </a:solidFill>
        </p:spPr>
        <p:txBody>
          <a:bodyPr wrap="square" lIns="0" rIns="0" rtlCol="0">
            <a:spAutoFit/>
          </a:bodyPr>
          <a:lstStyle/>
          <a:p>
            <a:pPr algn="ctr"/>
            <a:r>
              <a:rPr lang="en-KR" sz="1200" i="1" dirty="0" err="1"/>
              <a:t>Query &amp; Scrap Metrics</a:t>
            </a:r>
          </a:p>
        </p:txBody>
      </p:sp>
      <p:sp>
        <p:nvSpPr>
          <p:cNvPr id="37" name="Rectangle 36">
            <a:extLst>
              <a:ext uri="{FF2B5EF4-FFF2-40B4-BE49-F238E27FC236}">
                <a16:creationId xmlns:a16="http://schemas.microsoft.com/office/drawing/2014/main" id="{5710090D-E575-380B-CEC7-1C8C0DD61FC4}"/>
              </a:ext>
            </a:extLst>
          </p:cNvPr>
          <p:cNvSpPr/>
          <p:nvPr/>
        </p:nvSpPr>
        <p:spPr>
          <a:xfrm>
            <a:off x="4637686" y="2624918"/>
            <a:ext cx="3615914" cy="179894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000" dirty="0">
                <a:solidFill>
                  <a:schemeClr val="tx1"/>
                </a:solidFill>
              </a:rPr>
              <a:t>apiVersion: v1</a:t>
            </a:r>
          </a:p>
          <a:p>
            <a:r>
              <a:rPr lang="en-US" sz="1000" dirty="0">
                <a:solidFill>
                  <a:schemeClr val="tx1"/>
                </a:solidFill>
              </a:rPr>
              <a:t>kind: Pod</a:t>
            </a:r>
          </a:p>
          <a:p>
            <a:r>
              <a:rPr lang="en-US" sz="1000" dirty="0">
                <a:solidFill>
                  <a:schemeClr val="tx1"/>
                </a:solidFill>
              </a:rPr>
              <a:t>metadata:</a:t>
            </a:r>
          </a:p>
          <a:p>
            <a:r>
              <a:rPr lang="en-US" sz="1000" dirty="0">
                <a:solidFill>
                  <a:schemeClr val="tx1"/>
                </a:solidFill>
              </a:rPr>
              <a:t>  annotations:</a:t>
            </a:r>
          </a:p>
          <a:p>
            <a:r>
              <a:rPr lang="en-US" sz="1000" dirty="0">
                <a:solidFill>
                  <a:schemeClr val="accent1">
                    <a:lumMod val="40000"/>
                    <a:lumOff val="60000"/>
                  </a:schemeClr>
                </a:solidFill>
              </a:rPr>
              <a:t>    prometheus.io/path: /metrics</a:t>
            </a:r>
          </a:p>
          <a:p>
            <a:r>
              <a:rPr lang="en-US" sz="1000" dirty="0">
                <a:solidFill>
                  <a:schemeClr val="accent1">
                    <a:lumMod val="40000"/>
                    <a:lumOff val="60000"/>
                  </a:schemeClr>
                </a:solidFill>
              </a:rPr>
              <a:t>    prometheus.io/port: "9104"</a:t>
            </a:r>
          </a:p>
          <a:p>
            <a:r>
              <a:rPr lang="en-US" sz="1000" dirty="0">
                <a:solidFill>
                  <a:schemeClr val="accent1">
                    <a:lumMod val="40000"/>
                    <a:lumOff val="60000"/>
                  </a:schemeClr>
                </a:solidFill>
              </a:rPr>
              <a:t>    prometheus.io/scrape: "true”</a:t>
            </a:r>
          </a:p>
          <a:p>
            <a:r>
              <a:rPr lang="en-US" sz="1000" dirty="0">
                <a:solidFill>
                  <a:schemeClr val="tx1"/>
                </a:solidFill>
              </a:rPr>
              <a:t> labels:</a:t>
            </a:r>
          </a:p>
          <a:p>
            <a:r>
              <a:rPr lang="en-US" sz="1000" dirty="0">
                <a:solidFill>
                  <a:schemeClr val="accent1">
                    <a:lumMod val="40000"/>
                    <a:lumOff val="60000"/>
                  </a:schemeClr>
                </a:solidFill>
              </a:rPr>
              <a:t>    app.kubernetes.io/instance: [cluster name]-one</a:t>
            </a:r>
          </a:p>
          <a:p>
            <a:r>
              <a:rPr lang="en-US" sz="1000" dirty="0">
                <a:solidFill>
                  <a:schemeClr val="accent1">
                    <a:lumMod val="40000"/>
                    <a:lumOff val="60000"/>
                  </a:schemeClr>
                </a:solidFill>
              </a:rPr>
              <a:t>    </a:t>
            </a:r>
            <a:r>
              <a:rPr lang="en-US" sz="1000" dirty="0">
                <a:solidFill>
                  <a:schemeClr val="tx1"/>
                </a:solidFill>
              </a:rPr>
              <a:t>app.kubernetes.io/name: </a:t>
            </a:r>
            <a:r>
              <a:rPr lang="en-US" sz="1000">
                <a:effectLst/>
              </a:rPr>
              <a:t>prometheus-postgres-exporter</a:t>
            </a:r>
            <a:endParaRPr lang="en-US" sz="1000" dirty="0">
              <a:solidFill>
                <a:schemeClr val="tx1"/>
              </a:solidFill>
            </a:endParaRPr>
          </a:p>
          <a:p>
            <a:r>
              <a:rPr lang="en-US" sz="1000" dirty="0">
                <a:solidFill>
                  <a:schemeClr val="tx1"/>
                </a:solidFill>
              </a:rPr>
              <a:t>...</a:t>
            </a:r>
          </a:p>
        </p:txBody>
      </p:sp>
      <p:sp>
        <p:nvSpPr>
          <p:cNvPr id="38" name="Rectangle 37">
            <a:extLst>
              <a:ext uri="{FF2B5EF4-FFF2-40B4-BE49-F238E27FC236}">
                <a16:creationId xmlns:a16="http://schemas.microsoft.com/office/drawing/2014/main" id="{8FE036B9-8E06-F801-CB04-7F3B46862D94}"/>
              </a:ext>
            </a:extLst>
          </p:cNvPr>
          <p:cNvSpPr/>
          <p:nvPr/>
        </p:nvSpPr>
        <p:spPr>
          <a:xfrm>
            <a:off x="4637686" y="1268792"/>
            <a:ext cx="7231828" cy="117700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200">
                <a:effectLst/>
              </a:rPr>
              <a:t>$ helm repo add prometheus-community https://prometheus-community.github.io/helm-charts</a:t>
            </a:r>
          </a:p>
          <a:p>
            <a:r>
              <a:rPr lang="en-US" sz="1200">
                <a:effectLst/>
              </a:rPr>
              <a:t>$ helm repo update</a:t>
            </a:r>
            <a:endParaRPr lang="en-US" sz="1200" dirty="0">
              <a:solidFill>
                <a:schemeClr val="tx1"/>
              </a:solidFill>
              <a:effectLst/>
            </a:endParaRPr>
          </a:p>
          <a:p>
            <a:r>
              <a:rPr lang="en-US" sz="1200" dirty="0">
                <a:solidFill>
                  <a:schemeClr val="tx1"/>
                </a:solidFill>
              </a:rPr>
              <a:t>$ helm install [cluster name]-one </a:t>
            </a:r>
            <a:r>
              <a:rPr lang="en-US" sz="1200">
                <a:effectLst/>
              </a:rPr>
              <a:t>prometheus-community/prometheus-postgres-exporter</a:t>
            </a:r>
          </a:p>
          <a:p>
            <a:r>
              <a:rPr lang="en-US" sz="1200" dirty="0">
                <a:solidFill>
                  <a:schemeClr val="tx1"/>
                </a:solidFill>
              </a:rPr>
              <a:t>$ helm install [cluster name]-two </a:t>
            </a:r>
            <a:r>
              <a:rPr lang="en-US" sz="1200">
                <a:effectLst/>
              </a:rPr>
              <a:t>prometheus-community/prometheus-postgres-exporter</a:t>
            </a:r>
          </a:p>
          <a:p>
            <a:r>
              <a:rPr lang="en-US" sz="1200" dirty="0">
                <a:solidFill>
                  <a:schemeClr val="tx1"/>
                </a:solidFill>
              </a:rPr>
              <a:t>$ helm install [cluster name]-three </a:t>
            </a:r>
            <a:r>
              <a:rPr lang="en-US" sz="1200">
                <a:effectLst/>
              </a:rPr>
              <a:t>prometheus-community/prometheus-postgres-exporter</a:t>
            </a:r>
            <a:endParaRPr lang="en-US" sz="1200" dirty="0">
              <a:solidFill>
                <a:schemeClr val="tx1"/>
              </a:solidFill>
            </a:endParaRPr>
          </a:p>
        </p:txBody>
      </p:sp>
      <p:cxnSp>
        <p:nvCxnSpPr>
          <p:cNvPr id="47" name="Elbow Connector 46">
            <a:extLst>
              <a:ext uri="{FF2B5EF4-FFF2-40B4-BE49-F238E27FC236}">
                <a16:creationId xmlns:a16="http://schemas.microsoft.com/office/drawing/2014/main" id="{9FB3BC5B-169C-C4B1-CCA2-703963D80147}"/>
              </a:ext>
            </a:extLst>
          </p:cNvPr>
          <p:cNvCxnSpPr>
            <a:cxnSpLocks/>
            <a:stCxn id="38" idx="1"/>
            <a:endCxn id="5" idx="0"/>
          </p:cNvCxnSpPr>
          <p:nvPr/>
        </p:nvCxnSpPr>
        <p:spPr>
          <a:xfrm rot="10800000" flipV="1">
            <a:off x="3468024" y="1857292"/>
            <a:ext cx="1169663" cy="236559"/>
          </a:xfrm>
          <a:prstGeom prst="bent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D63D22A-EE4A-B184-E760-3DC6C434EBC4}"/>
              </a:ext>
            </a:extLst>
          </p:cNvPr>
          <p:cNvSpPr/>
          <p:nvPr/>
        </p:nvSpPr>
        <p:spPr>
          <a:xfrm>
            <a:off x="4637686" y="4689737"/>
            <a:ext cx="3615914" cy="179894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000" dirty="0">
                <a:solidFill>
                  <a:schemeClr val="tx1"/>
                </a:solidFill>
              </a:rPr>
              <a:t>apiVersion: v1</a:t>
            </a:r>
          </a:p>
          <a:p>
            <a:r>
              <a:rPr lang="en-US" sz="1000" dirty="0">
                <a:solidFill>
                  <a:schemeClr val="tx1"/>
                </a:solidFill>
              </a:rPr>
              <a:t>kind: Pod</a:t>
            </a:r>
          </a:p>
          <a:p>
            <a:r>
              <a:rPr lang="en-US" sz="1000" dirty="0">
                <a:solidFill>
                  <a:schemeClr val="tx1"/>
                </a:solidFill>
              </a:rPr>
              <a:t>metadata:</a:t>
            </a:r>
          </a:p>
          <a:p>
            <a:r>
              <a:rPr lang="en-US" sz="1000" dirty="0">
                <a:solidFill>
                  <a:schemeClr val="tx1"/>
                </a:solidFill>
              </a:rPr>
              <a:t>  annotations:</a:t>
            </a:r>
          </a:p>
          <a:p>
            <a:r>
              <a:rPr lang="en-US" sz="1000" dirty="0">
                <a:solidFill>
                  <a:schemeClr val="accent1">
                    <a:lumMod val="40000"/>
                    <a:lumOff val="60000"/>
                  </a:schemeClr>
                </a:solidFill>
              </a:rPr>
              <a:t>    prometheus.io/path: /metrics</a:t>
            </a:r>
          </a:p>
          <a:p>
            <a:r>
              <a:rPr lang="en-US" sz="1000" dirty="0">
                <a:solidFill>
                  <a:schemeClr val="accent1">
                    <a:lumMod val="40000"/>
                    <a:lumOff val="60000"/>
                  </a:schemeClr>
                </a:solidFill>
              </a:rPr>
              <a:t>    prometheus.io/port: "9104"</a:t>
            </a:r>
          </a:p>
          <a:p>
            <a:r>
              <a:rPr lang="en-US" sz="1000" dirty="0">
                <a:solidFill>
                  <a:schemeClr val="accent1">
                    <a:lumMod val="40000"/>
                    <a:lumOff val="60000"/>
                  </a:schemeClr>
                </a:solidFill>
              </a:rPr>
              <a:t>    prometheus.io/scrape: "true”</a:t>
            </a:r>
          </a:p>
          <a:p>
            <a:r>
              <a:rPr lang="en-US" sz="1000" dirty="0">
                <a:solidFill>
                  <a:schemeClr val="tx1"/>
                </a:solidFill>
              </a:rPr>
              <a:t> labels:</a:t>
            </a:r>
          </a:p>
          <a:p>
            <a:r>
              <a:rPr lang="en-US" sz="1000" dirty="0">
                <a:solidFill>
                  <a:schemeClr val="accent1">
                    <a:lumMod val="40000"/>
                    <a:lumOff val="60000"/>
                  </a:schemeClr>
                </a:solidFill>
              </a:rPr>
              <a:t>    app.kubernetes.io/instance: [cluster name]-three</a:t>
            </a:r>
          </a:p>
          <a:p>
            <a:r>
              <a:rPr lang="en-US" sz="1000" dirty="0">
                <a:solidFill>
                  <a:schemeClr val="accent1">
                    <a:lumMod val="40000"/>
                    <a:lumOff val="60000"/>
                  </a:schemeClr>
                </a:solidFill>
              </a:rPr>
              <a:t>    </a:t>
            </a:r>
            <a:r>
              <a:rPr lang="en-US" sz="1000" dirty="0">
                <a:solidFill>
                  <a:schemeClr val="tx1"/>
                </a:solidFill>
              </a:rPr>
              <a:t>app.kubernetes.io/name: </a:t>
            </a:r>
            <a:r>
              <a:rPr lang="en-US" sz="1000">
                <a:effectLst/>
              </a:rPr>
              <a:t>prometheus-postgres-exporter</a:t>
            </a:r>
            <a:endParaRPr lang="en-US" sz="1000" dirty="0">
              <a:solidFill>
                <a:schemeClr val="tx1"/>
              </a:solidFill>
            </a:endParaRPr>
          </a:p>
          <a:p>
            <a:r>
              <a:rPr lang="en-US" sz="1000" dirty="0">
                <a:solidFill>
                  <a:schemeClr val="tx1"/>
                </a:solidFill>
              </a:rPr>
              <a:t>...</a:t>
            </a:r>
          </a:p>
        </p:txBody>
      </p:sp>
      <p:sp>
        <p:nvSpPr>
          <p:cNvPr id="50" name="Rectangle 49">
            <a:extLst>
              <a:ext uri="{FF2B5EF4-FFF2-40B4-BE49-F238E27FC236}">
                <a16:creationId xmlns:a16="http://schemas.microsoft.com/office/drawing/2014/main" id="{A5530BB7-D275-D9FA-3C23-2BD1E3A367A8}"/>
              </a:ext>
            </a:extLst>
          </p:cNvPr>
          <p:cNvSpPr/>
          <p:nvPr/>
        </p:nvSpPr>
        <p:spPr>
          <a:xfrm>
            <a:off x="8253600" y="3657328"/>
            <a:ext cx="3615914" cy="179894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000" dirty="0">
                <a:solidFill>
                  <a:schemeClr val="tx1"/>
                </a:solidFill>
              </a:rPr>
              <a:t>apiVersion: v1</a:t>
            </a:r>
          </a:p>
          <a:p>
            <a:r>
              <a:rPr lang="en-US" sz="1000" dirty="0">
                <a:solidFill>
                  <a:schemeClr val="tx1"/>
                </a:solidFill>
              </a:rPr>
              <a:t>kind: Pod</a:t>
            </a:r>
          </a:p>
          <a:p>
            <a:r>
              <a:rPr lang="en-US" sz="1000" dirty="0">
                <a:solidFill>
                  <a:schemeClr val="tx1"/>
                </a:solidFill>
              </a:rPr>
              <a:t>metadata:</a:t>
            </a:r>
          </a:p>
          <a:p>
            <a:r>
              <a:rPr lang="en-US" sz="1000" dirty="0">
                <a:solidFill>
                  <a:schemeClr val="tx1"/>
                </a:solidFill>
              </a:rPr>
              <a:t>  annotations:</a:t>
            </a:r>
          </a:p>
          <a:p>
            <a:r>
              <a:rPr lang="en-US" sz="1000" dirty="0">
                <a:solidFill>
                  <a:schemeClr val="accent1">
                    <a:lumMod val="40000"/>
                    <a:lumOff val="60000"/>
                  </a:schemeClr>
                </a:solidFill>
              </a:rPr>
              <a:t>    prometheus.io/path: /metrics</a:t>
            </a:r>
          </a:p>
          <a:p>
            <a:r>
              <a:rPr lang="en-US" sz="1000" dirty="0">
                <a:solidFill>
                  <a:schemeClr val="accent1">
                    <a:lumMod val="40000"/>
                    <a:lumOff val="60000"/>
                  </a:schemeClr>
                </a:solidFill>
              </a:rPr>
              <a:t>    prometheus.io/port: "9104"</a:t>
            </a:r>
          </a:p>
          <a:p>
            <a:r>
              <a:rPr lang="en-US" sz="1000" dirty="0">
                <a:solidFill>
                  <a:schemeClr val="accent1">
                    <a:lumMod val="40000"/>
                    <a:lumOff val="60000"/>
                  </a:schemeClr>
                </a:solidFill>
              </a:rPr>
              <a:t>    prometheus.io/scrape: "true”</a:t>
            </a:r>
          </a:p>
          <a:p>
            <a:r>
              <a:rPr lang="en-US" sz="1000" dirty="0">
                <a:solidFill>
                  <a:schemeClr val="tx1"/>
                </a:solidFill>
              </a:rPr>
              <a:t> labels:</a:t>
            </a:r>
          </a:p>
          <a:p>
            <a:r>
              <a:rPr lang="en-US" sz="1000" dirty="0">
                <a:solidFill>
                  <a:schemeClr val="accent1">
                    <a:lumMod val="40000"/>
                    <a:lumOff val="60000"/>
                  </a:schemeClr>
                </a:solidFill>
              </a:rPr>
              <a:t>    app.kubernetes.io/instance: [cluster name]-two</a:t>
            </a:r>
          </a:p>
          <a:p>
            <a:r>
              <a:rPr lang="en-US" sz="1000" dirty="0">
                <a:solidFill>
                  <a:schemeClr val="accent1">
                    <a:lumMod val="40000"/>
                    <a:lumOff val="60000"/>
                  </a:schemeClr>
                </a:solidFill>
              </a:rPr>
              <a:t>    </a:t>
            </a:r>
            <a:r>
              <a:rPr lang="en-US" sz="1000" dirty="0">
                <a:solidFill>
                  <a:schemeClr val="tx1"/>
                </a:solidFill>
              </a:rPr>
              <a:t>app.kubernetes.io/name: </a:t>
            </a:r>
            <a:r>
              <a:rPr lang="en-US" sz="1000">
                <a:effectLst/>
              </a:rPr>
              <a:t>prometheus-postgres-exporter</a:t>
            </a:r>
            <a:endParaRPr lang="en-US" sz="1000" dirty="0">
              <a:solidFill>
                <a:schemeClr val="tx1"/>
              </a:solidFill>
            </a:endParaRPr>
          </a:p>
          <a:p>
            <a:r>
              <a:rPr lang="en-US" sz="1000" dirty="0">
                <a:solidFill>
                  <a:schemeClr val="tx1"/>
                </a:solidFill>
              </a:rPr>
              <a:t>...</a:t>
            </a:r>
          </a:p>
        </p:txBody>
      </p:sp>
      <p:cxnSp>
        <p:nvCxnSpPr>
          <p:cNvPr id="51" name="Elbow Connector 50">
            <a:extLst>
              <a:ext uri="{FF2B5EF4-FFF2-40B4-BE49-F238E27FC236}">
                <a16:creationId xmlns:a16="http://schemas.microsoft.com/office/drawing/2014/main" id="{BFA690F5-2BBE-8BF0-9743-D988717D9B2A}"/>
              </a:ext>
            </a:extLst>
          </p:cNvPr>
          <p:cNvCxnSpPr>
            <a:cxnSpLocks/>
            <a:stCxn id="1026" idx="3"/>
            <a:endCxn id="37" idx="1"/>
          </p:cNvCxnSpPr>
          <p:nvPr/>
        </p:nvCxnSpPr>
        <p:spPr>
          <a:xfrm>
            <a:off x="3723099" y="2998124"/>
            <a:ext cx="914587" cy="526265"/>
          </a:xfrm>
          <a:prstGeom prst="bentConnector3">
            <a:avLst>
              <a:gd name="adj1" fmla="val 58129"/>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5FBF7CA4-7A94-9604-620D-19593919B396}"/>
              </a:ext>
            </a:extLst>
          </p:cNvPr>
          <p:cNvCxnSpPr>
            <a:cxnSpLocks/>
            <a:endCxn id="50" idx="1"/>
          </p:cNvCxnSpPr>
          <p:nvPr/>
        </p:nvCxnSpPr>
        <p:spPr>
          <a:xfrm>
            <a:off x="3862187" y="4104158"/>
            <a:ext cx="4391413" cy="452641"/>
          </a:xfrm>
          <a:prstGeom prst="bentConnector3">
            <a:avLst>
              <a:gd name="adj1" fmla="val 918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B84CBBB-0CF8-C247-EC0E-E2BC7064E6AF}"/>
              </a:ext>
            </a:extLst>
          </p:cNvPr>
          <p:cNvCxnSpPr>
            <a:cxnSpLocks/>
            <a:endCxn id="49" idx="1"/>
          </p:cNvCxnSpPr>
          <p:nvPr/>
        </p:nvCxnSpPr>
        <p:spPr>
          <a:xfrm>
            <a:off x="3862187" y="5209476"/>
            <a:ext cx="775499" cy="379732"/>
          </a:xfrm>
          <a:prstGeom prst="bent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PostgreSQL&quot; Icon - Download for free – Iconduck">
            <a:extLst>
              <a:ext uri="{FF2B5EF4-FFF2-40B4-BE49-F238E27FC236}">
                <a16:creationId xmlns:a16="http://schemas.microsoft.com/office/drawing/2014/main" id="{F89DDC40-FD93-4061-44F4-B492D37EE5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2947" y="2735350"/>
            <a:ext cx="510152" cy="5255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ostgreSQL&quot; Icon - Download for free – Iconduck">
            <a:extLst>
              <a:ext uri="{FF2B5EF4-FFF2-40B4-BE49-F238E27FC236}">
                <a16:creationId xmlns:a16="http://schemas.microsoft.com/office/drawing/2014/main" id="{1FE9CEDE-FA38-4D81-59F5-6A45CEFDB0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2947" y="3840668"/>
            <a:ext cx="510152" cy="52554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ostgreSQL&quot; Icon - Download for free – Iconduck">
            <a:extLst>
              <a:ext uri="{FF2B5EF4-FFF2-40B4-BE49-F238E27FC236}">
                <a16:creationId xmlns:a16="http://schemas.microsoft.com/office/drawing/2014/main" id="{88A916B2-FD06-6E45-8C38-4A8D7F83C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2947" y="4945985"/>
            <a:ext cx="510152" cy="525548"/>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descr="PostgreSQL instance instance icon for the Database category.">
            <a:extLst>
              <a:ext uri="{FF2B5EF4-FFF2-40B4-BE49-F238E27FC236}">
                <a16:creationId xmlns:a16="http://schemas.microsoft.com/office/drawing/2014/main" id="{ED705FDA-6A68-1209-C806-BD533384EC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088" y="2739466"/>
            <a:ext cx="525552" cy="525552"/>
          </a:xfrm>
          <a:prstGeom prst="rect">
            <a:avLst/>
          </a:prstGeom>
        </p:spPr>
      </p:pic>
      <p:pic>
        <p:nvPicPr>
          <p:cNvPr id="41" name="Graphic 40" descr="PostgreSQL instance instance icon for the Database category.">
            <a:extLst>
              <a:ext uri="{FF2B5EF4-FFF2-40B4-BE49-F238E27FC236}">
                <a16:creationId xmlns:a16="http://schemas.microsoft.com/office/drawing/2014/main" id="{6E38A13E-1EFE-B992-F383-50D1CF1C76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088" y="3840664"/>
            <a:ext cx="525552" cy="525552"/>
          </a:xfrm>
          <a:prstGeom prst="rect">
            <a:avLst/>
          </a:prstGeom>
        </p:spPr>
      </p:pic>
      <p:pic>
        <p:nvPicPr>
          <p:cNvPr id="42" name="Graphic 41" descr="PostgreSQL instance instance icon for the Database category.">
            <a:extLst>
              <a:ext uri="{FF2B5EF4-FFF2-40B4-BE49-F238E27FC236}">
                <a16:creationId xmlns:a16="http://schemas.microsoft.com/office/drawing/2014/main" id="{E64D55E2-8BF4-D181-C8BF-8472791F60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088" y="4945985"/>
            <a:ext cx="525552" cy="525552"/>
          </a:xfrm>
          <a:prstGeom prst="rect">
            <a:avLst/>
          </a:prstGeom>
        </p:spPr>
      </p:pic>
    </p:spTree>
    <p:extLst>
      <p:ext uri="{BB962C8B-B14F-4D97-AF65-F5344CB8AC3E}">
        <p14:creationId xmlns:p14="http://schemas.microsoft.com/office/powerpoint/2010/main" val="1903246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481F-3ECF-7042-8EE0-11A1B0A83F6A}"/>
              </a:ext>
            </a:extLst>
          </p:cNvPr>
          <p:cNvSpPr>
            <a:spLocks noGrp="1"/>
          </p:cNvSpPr>
          <p:nvPr>
            <p:ph type="title"/>
          </p:nvPr>
        </p:nvSpPr>
        <p:spPr/>
        <p:txBody>
          <a:bodyPr/>
          <a:lstStyle/>
          <a:p>
            <a:r>
              <a:rPr lang="en-KR"/>
              <a:t>Agenda</a:t>
            </a:r>
          </a:p>
        </p:txBody>
      </p:sp>
      <p:sp>
        <p:nvSpPr>
          <p:cNvPr id="3" name="Text Placeholder 2">
            <a:extLst>
              <a:ext uri="{FF2B5EF4-FFF2-40B4-BE49-F238E27FC236}">
                <a16:creationId xmlns:a16="http://schemas.microsoft.com/office/drawing/2014/main" id="{5EDA7205-C6E3-6193-4788-902C773362D0}"/>
              </a:ext>
            </a:extLst>
          </p:cNvPr>
          <p:cNvSpPr>
            <a:spLocks noGrp="1"/>
          </p:cNvSpPr>
          <p:nvPr>
            <p:ph type="body" sz="quarter" idx="10"/>
          </p:nvPr>
        </p:nvSpPr>
        <p:spPr>
          <a:xfrm>
            <a:off x="609600" y="1714500"/>
            <a:ext cx="10972800" cy="1858970"/>
          </a:xfrm>
        </p:spPr>
        <p:txBody>
          <a:bodyPr/>
          <a:lstStyle/>
          <a:p>
            <a:pPr marL="342900" indent="-342900">
              <a:buFont typeface="Arial" panose="020B0604020202020204" pitchFamily="34" charset="0"/>
              <a:buChar char="•"/>
            </a:pPr>
            <a:r>
              <a:rPr lang="en-US"/>
              <a:t>Demo</a:t>
            </a:r>
            <a:endParaRPr lang="en-US" altLang="ko-KR"/>
          </a:p>
          <a:p>
            <a:pPr marL="342900" indent="-342900">
              <a:buFont typeface="Arial" panose="020B0604020202020204" pitchFamily="34" charset="0"/>
              <a:buChar char="•"/>
            </a:pPr>
            <a:r>
              <a:rPr lang="ko-KR" altLang="en-US"/>
              <a:t>하나씩 살펴보기</a:t>
            </a:r>
            <a:endParaRPr lang="en-US" altLang="ko-KR"/>
          </a:p>
          <a:p>
            <a:pPr marL="342900" indent="-342900">
              <a:buFont typeface="Arial" panose="020B0604020202020204" pitchFamily="34" charset="0"/>
              <a:buChar char="•"/>
            </a:pPr>
            <a:r>
              <a:rPr lang="ko-KR" altLang="en-US"/>
              <a:t>고도화 해보기</a:t>
            </a:r>
            <a:endParaRPr lang="en-US" altLang="ko-KR"/>
          </a:p>
        </p:txBody>
      </p:sp>
    </p:spTree>
    <p:extLst>
      <p:ext uri="{BB962C8B-B14F-4D97-AF65-F5344CB8AC3E}">
        <p14:creationId xmlns:p14="http://schemas.microsoft.com/office/powerpoint/2010/main" val="4009537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9D37FF0-81AB-CEC8-3274-A1EF5B996DBD}"/>
              </a:ext>
            </a:extLst>
          </p:cNvPr>
          <p:cNvSpPr>
            <a:spLocks noGrp="1"/>
          </p:cNvSpPr>
          <p:nvPr>
            <p:ph type="title"/>
          </p:nvPr>
        </p:nvSpPr>
        <p:spPr>
          <a:xfrm>
            <a:off x="609600" y="2816342"/>
            <a:ext cx="7543800" cy="757130"/>
          </a:xfrm>
        </p:spPr>
        <p:txBody>
          <a:bodyPr/>
          <a:lstStyle/>
          <a:p>
            <a:r>
              <a:rPr lang="en-US"/>
              <a:t>Demo</a:t>
            </a:r>
          </a:p>
        </p:txBody>
      </p:sp>
    </p:spTree>
    <p:extLst>
      <p:ext uri="{BB962C8B-B14F-4D97-AF65-F5344CB8AC3E}">
        <p14:creationId xmlns:p14="http://schemas.microsoft.com/office/powerpoint/2010/main" val="391301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DEMO Architecture</a:t>
            </a:r>
          </a:p>
        </p:txBody>
      </p:sp>
      <p:pic>
        <p:nvPicPr>
          <p:cNvPr id="3" name="Graphic 2" descr="Amazon Managed Service for Prometheus service icon.">
            <a:extLst>
              <a:ext uri="{FF2B5EF4-FFF2-40B4-BE49-F238E27FC236}">
                <a16:creationId xmlns:a16="http://schemas.microsoft.com/office/drawing/2014/main" id="{FE4952AF-51DF-305B-5B1F-68CCD6076FD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226602" y="3184805"/>
            <a:ext cx="525552" cy="525552"/>
          </a:xfrm>
          <a:prstGeom prst="rect">
            <a:avLst/>
          </a:prstGeom>
        </p:spPr>
      </p:pic>
      <p:pic>
        <p:nvPicPr>
          <p:cNvPr id="5" name="Graphic 4" descr="Client resource icon for the General Icons category.">
            <a:extLst>
              <a:ext uri="{FF2B5EF4-FFF2-40B4-BE49-F238E27FC236}">
                <a16:creationId xmlns:a16="http://schemas.microsoft.com/office/drawing/2014/main" id="{A3244143-1436-0C93-87FA-34B26336169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26602" y="5159302"/>
            <a:ext cx="525552" cy="525552"/>
          </a:xfrm>
          <a:prstGeom prst="rect">
            <a:avLst/>
          </a:prstGeom>
        </p:spPr>
      </p:pic>
      <p:pic>
        <p:nvPicPr>
          <p:cNvPr id="6" name="Graphic 5" descr="AWS Distro for OpenTelemetry service icon.">
            <a:extLst>
              <a:ext uri="{FF2B5EF4-FFF2-40B4-BE49-F238E27FC236}">
                <a16:creationId xmlns:a16="http://schemas.microsoft.com/office/drawing/2014/main" id="{375B923A-0F9F-00ED-89AA-F05D295F053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3865026"/>
            <a:ext cx="525552" cy="525552"/>
          </a:xfrm>
          <a:prstGeom prst="rect">
            <a:avLst/>
          </a:prstGeom>
        </p:spPr>
      </p:pic>
      <p:pic>
        <p:nvPicPr>
          <p:cNvPr id="7" name="Graphic 23" descr="Amazon Elastic Kubernetes Service (Amazon EKS) Service icon.">
            <a:extLst>
              <a:ext uri="{FF2B5EF4-FFF2-40B4-BE49-F238E27FC236}">
                <a16:creationId xmlns:a16="http://schemas.microsoft.com/office/drawing/2014/main" id="{01905CBF-031F-B22E-EB09-0441ECF2A1C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292243" y="801001"/>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36967429-2E8B-DBB6-F27E-A5085F3EC7E9}"/>
              </a:ext>
            </a:extLst>
          </p:cNvPr>
          <p:cNvSpPr/>
          <p:nvPr/>
        </p:nvSpPr>
        <p:spPr>
          <a:xfrm>
            <a:off x="7292243" y="802438"/>
            <a:ext cx="3263464" cy="538132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400">
                <a:solidFill>
                  <a:schemeClr val="tx1"/>
                </a:solidFill>
                <a:cs typeface="Arial" panose="020B0604020202020204" pitchFamily="34" charset="0"/>
              </a:rPr>
              <a:t>EKS Cluster</a:t>
            </a:r>
          </a:p>
        </p:txBody>
      </p:sp>
      <p:sp>
        <p:nvSpPr>
          <p:cNvPr id="9" name="TextBox 8">
            <a:extLst>
              <a:ext uri="{FF2B5EF4-FFF2-40B4-BE49-F238E27FC236}">
                <a16:creationId xmlns:a16="http://schemas.microsoft.com/office/drawing/2014/main" id="{0CB82836-C45B-F820-BCA2-B011B5CB33FC}"/>
              </a:ext>
            </a:extLst>
          </p:cNvPr>
          <p:cNvSpPr txBox="1"/>
          <p:nvPr/>
        </p:nvSpPr>
        <p:spPr>
          <a:xfrm>
            <a:off x="9495241" y="4411823"/>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sp>
        <p:nvSpPr>
          <p:cNvPr id="11" name="TextBox 10">
            <a:extLst>
              <a:ext uri="{FF2B5EF4-FFF2-40B4-BE49-F238E27FC236}">
                <a16:creationId xmlns:a16="http://schemas.microsoft.com/office/drawing/2014/main" id="{6B6B3324-CDF8-B30A-F4C2-325418F63029}"/>
              </a:ext>
            </a:extLst>
          </p:cNvPr>
          <p:cNvSpPr txBox="1"/>
          <p:nvPr/>
        </p:nvSpPr>
        <p:spPr>
          <a:xfrm>
            <a:off x="11328943" y="3710357"/>
            <a:ext cx="322204" cy="276999"/>
          </a:xfrm>
          <a:prstGeom prst="rect">
            <a:avLst/>
          </a:prstGeom>
          <a:noFill/>
        </p:spPr>
        <p:txBody>
          <a:bodyPr wrap="none" lIns="0" rIns="0" rtlCol="0">
            <a:spAutoFit/>
          </a:bodyPr>
          <a:lstStyle/>
          <a:p>
            <a:pPr algn="l"/>
            <a:r>
              <a:rPr lang="en-KR" sz="1200" dirty="0" err="1"/>
              <a:t>AMP</a:t>
            </a:r>
          </a:p>
        </p:txBody>
      </p:sp>
      <p:pic>
        <p:nvPicPr>
          <p:cNvPr id="12" name="Graphic 11" descr="MySQL instance instance icon for the Database category.">
            <a:extLst>
              <a:ext uri="{FF2B5EF4-FFF2-40B4-BE49-F238E27FC236}">
                <a16:creationId xmlns:a16="http://schemas.microsoft.com/office/drawing/2014/main" id="{5B07E70C-9D6D-D928-A709-9EBB5CBA24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1065090"/>
            <a:ext cx="525552" cy="525550"/>
          </a:xfrm>
          <a:prstGeom prst="rect">
            <a:avLst/>
          </a:prstGeom>
        </p:spPr>
      </p:pic>
      <p:sp>
        <p:nvSpPr>
          <p:cNvPr id="13" name="TextBox 12">
            <a:extLst>
              <a:ext uri="{FF2B5EF4-FFF2-40B4-BE49-F238E27FC236}">
                <a16:creationId xmlns:a16="http://schemas.microsoft.com/office/drawing/2014/main" id="{823D755D-4D85-3040-7D66-084A7211DB49}"/>
              </a:ext>
            </a:extLst>
          </p:cNvPr>
          <p:cNvSpPr txBox="1"/>
          <p:nvPr/>
        </p:nvSpPr>
        <p:spPr>
          <a:xfrm>
            <a:off x="5197435" y="1590641"/>
            <a:ext cx="1343316" cy="461665"/>
          </a:xfrm>
          <a:prstGeom prst="rect">
            <a:avLst/>
          </a:prstGeom>
          <a:noFill/>
        </p:spPr>
        <p:txBody>
          <a:bodyPr wrap="none" lIns="0" rIns="0" rtlCol="0">
            <a:spAutoFit/>
          </a:bodyPr>
          <a:lstStyle/>
          <a:p>
            <a:pPr algn="ctr"/>
            <a:r>
              <a:rPr lang="en-KR" sz="1200" dirty="0" err="1"/>
              <a:t>Aurora MySQL</a:t>
            </a:r>
            <a:r>
              <a:rPr lang="ko-KR" altLang="en-US" sz="1200" dirty="0" err="1"/>
              <a:t> </a:t>
            </a:r>
            <a:r>
              <a:rPr lang="en-US" altLang="ko-KR" sz="1200" dirty="0" err="1"/>
              <a:t>One</a:t>
            </a:r>
            <a:endParaRPr lang="en-KR" sz="1200" dirty="0" err="1"/>
          </a:p>
          <a:p>
            <a:pPr algn="ctr"/>
            <a:r>
              <a:rPr lang="en-US" sz="1200" dirty="0" err="1"/>
              <a:t>/ </a:t>
            </a:r>
            <a:r>
              <a:rPr lang="en-KR" sz="1200" dirty="0" err="1"/>
              <a:t>Writer</a:t>
            </a:r>
          </a:p>
        </p:txBody>
      </p:sp>
      <p:pic>
        <p:nvPicPr>
          <p:cNvPr id="14" name="Graphic 13" descr="MySQL instance instance icon for the Database category.">
            <a:extLst>
              <a:ext uri="{FF2B5EF4-FFF2-40B4-BE49-F238E27FC236}">
                <a16:creationId xmlns:a16="http://schemas.microsoft.com/office/drawing/2014/main" id="{C3FFBCA1-9623-0F2B-ACEA-43BED8D243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2170408"/>
            <a:ext cx="525552" cy="525550"/>
          </a:xfrm>
          <a:prstGeom prst="rect">
            <a:avLst/>
          </a:prstGeom>
        </p:spPr>
      </p:pic>
      <p:sp>
        <p:nvSpPr>
          <p:cNvPr id="15" name="TextBox 14">
            <a:extLst>
              <a:ext uri="{FF2B5EF4-FFF2-40B4-BE49-F238E27FC236}">
                <a16:creationId xmlns:a16="http://schemas.microsoft.com/office/drawing/2014/main" id="{CDF50C2E-4CDE-400D-FB96-8E89A7E5420B}"/>
              </a:ext>
            </a:extLst>
          </p:cNvPr>
          <p:cNvSpPr txBox="1"/>
          <p:nvPr/>
        </p:nvSpPr>
        <p:spPr>
          <a:xfrm>
            <a:off x="5195029" y="2695958"/>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sp>
        <p:nvSpPr>
          <p:cNvPr id="18" name="Rectangle 17">
            <a:extLst>
              <a:ext uri="{FF2B5EF4-FFF2-40B4-BE49-F238E27FC236}">
                <a16:creationId xmlns:a16="http://schemas.microsoft.com/office/drawing/2014/main" id="{A2FEF25B-F63E-675A-F525-EF739F188928}"/>
              </a:ext>
            </a:extLst>
          </p:cNvPr>
          <p:cNvSpPr/>
          <p:nvPr/>
        </p:nvSpPr>
        <p:spPr>
          <a:xfrm>
            <a:off x="5010171" y="421438"/>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MySQL Cluster</a:t>
            </a:r>
          </a:p>
        </p:txBody>
      </p:sp>
      <p:pic>
        <p:nvPicPr>
          <p:cNvPr id="19" name="Graphic 7" descr="Amazon Aurora service icon.">
            <a:extLst>
              <a:ext uri="{FF2B5EF4-FFF2-40B4-BE49-F238E27FC236}">
                <a16:creationId xmlns:a16="http://schemas.microsoft.com/office/drawing/2014/main" id="{7D882FE7-B881-7497-61DB-8B3A02A7E33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424275"/>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descr="MySQL Exporter - ExporterHub">
            <a:extLst>
              <a:ext uri="{FF2B5EF4-FFF2-40B4-BE49-F238E27FC236}">
                <a16:creationId xmlns:a16="http://schemas.microsoft.com/office/drawing/2014/main" id="{7DD1BA6B-A7B6-ABB8-8A7D-8455BD3291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1444653"/>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6412AC-F93D-E6CA-5635-DE3029B887B7}"/>
              </a:ext>
            </a:extLst>
          </p:cNvPr>
          <p:cNvSpPr txBox="1"/>
          <p:nvPr/>
        </p:nvSpPr>
        <p:spPr>
          <a:xfrm>
            <a:off x="7536542" y="1970204"/>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Writer</a:t>
            </a:r>
          </a:p>
        </p:txBody>
      </p:sp>
      <p:pic>
        <p:nvPicPr>
          <p:cNvPr id="22" name="Picture 2" descr="MySQL Exporter - ExporterHub">
            <a:extLst>
              <a:ext uri="{FF2B5EF4-FFF2-40B4-BE49-F238E27FC236}">
                <a16:creationId xmlns:a16="http://schemas.microsoft.com/office/drawing/2014/main" id="{FB99A5D1-BC94-2B66-1BC8-EAEE7D4C7D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2549970"/>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DA8DBB2-E4F3-99DF-639D-6CFE4102ABFE}"/>
              </a:ext>
            </a:extLst>
          </p:cNvPr>
          <p:cNvSpPr txBox="1"/>
          <p:nvPr/>
        </p:nvSpPr>
        <p:spPr>
          <a:xfrm>
            <a:off x="7536542" y="3075521"/>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cxnSp>
        <p:nvCxnSpPr>
          <p:cNvPr id="26" name="Straight Arrow Connector 25">
            <a:extLst>
              <a:ext uri="{FF2B5EF4-FFF2-40B4-BE49-F238E27FC236}">
                <a16:creationId xmlns:a16="http://schemas.microsoft.com/office/drawing/2014/main" id="{1D38D9F6-8EB7-A4CB-6EA6-46227AEC302C}"/>
              </a:ext>
            </a:extLst>
          </p:cNvPr>
          <p:cNvCxnSpPr>
            <a:stCxn id="20" idx="1"/>
            <a:endCxn id="12" idx="3"/>
          </p:cNvCxnSpPr>
          <p:nvPr/>
        </p:nvCxnSpPr>
        <p:spPr>
          <a:xfrm flipH="1" flipV="1">
            <a:off x="6131868" y="1327865"/>
            <a:ext cx="1623222" cy="37956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1CE712-3FD8-0CD1-22C7-2262B70227E1}"/>
              </a:ext>
            </a:extLst>
          </p:cNvPr>
          <p:cNvCxnSpPr>
            <a:cxnSpLocks/>
            <a:stCxn id="22" idx="1"/>
            <a:endCxn id="14" idx="3"/>
          </p:cNvCxnSpPr>
          <p:nvPr/>
        </p:nvCxnSpPr>
        <p:spPr>
          <a:xfrm flipH="1" flipV="1">
            <a:off x="6131868" y="2433183"/>
            <a:ext cx="1623222" cy="37956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421B5A-CEC7-65C1-3110-BF77B82F5537}"/>
              </a:ext>
            </a:extLst>
          </p:cNvPr>
          <p:cNvCxnSpPr>
            <a:cxnSpLocks/>
            <a:stCxn id="39" idx="1"/>
            <a:endCxn id="22" idx="3"/>
          </p:cNvCxnSpPr>
          <p:nvPr/>
        </p:nvCxnSpPr>
        <p:spPr>
          <a:xfrm flipH="1" flipV="1">
            <a:off x="8543415" y="2812745"/>
            <a:ext cx="1003239"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14CB2E-5F0E-DA99-A975-716C3568CC9F}"/>
              </a:ext>
            </a:extLst>
          </p:cNvPr>
          <p:cNvCxnSpPr>
            <a:cxnSpLocks/>
            <a:stCxn id="6" idx="3"/>
            <a:endCxn id="3" idx="1"/>
          </p:cNvCxnSpPr>
          <p:nvPr/>
        </p:nvCxnSpPr>
        <p:spPr>
          <a:xfrm flipV="1">
            <a:off x="10072206" y="3447581"/>
            <a:ext cx="1154396" cy="68022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3ADEC01-63BC-9F53-9437-95F4FFDB4405}"/>
              </a:ext>
            </a:extLst>
          </p:cNvPr>
          <p:cNvCxnSpPr>
            <a:cxnSpLocks/>
            <a:stCxn id="101" idx="0"/>
            <a:endCxn id="11" idx="2"/>
          </p:cNvCxnSpPr>
          <p:nvPr/>
        </p:nvCxnSpPr>
        <p:spPr>
          <a:xfrm flipV="1">
            <a:off x="9809430" y="3987356"/>
            <a:ext cx="1680615" cy="117194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EB90E79-FB74-C44D-1F45-1BA6CD2A0B95}"/>
              </a:ext>
            </a:extLst>
          </p:cNvPr>
          <p:cNvSpPr txBox="1"/>
          <p:nvPr/>
        </p:nvSpPr>
        <p:spPr>
          <a:xfrm>
            <a:off x="11286598" y="5727596"/>
            <a:ext cx="405560" cy="276999"/>
          </a:xfrm>
          <a:prstGeom prst="rect">
            <a:avLst/>
          </a:prstGeom>
          <a:noFill/>
        </p:spPr>
        <p:txBody>
          <a:bodyPr wrap="none" lIns="0" rIns="0" rtlCol="0">
            <a:spAutoFit/>
          </a:bodyPr>
          <a:lstStyle/>
          <a:p>
            <a:pPr algn="l"/>
            <a:r>
              <a:rPr lang="en-KR" sz="1200" dirty="0" err="1"/>
              <a:t>Client</a:t>
            </a:r>
          </a:p>
        </p:txBody>
      </p:sp>
      <p:cxnSp>
        <p:nvCxnSpPr>
          <p:cNvPr id="33" name="Straight Arrow Connector 32">
            <a:extLst>
              <a:ext uri="{FF2B5EF4-FFF2-40B4-BE49-F238E27FC236}">
                <a16:creationId xmlns:a16="http://schemas.microsoft.com/office/drawing/2014/main" id="{09AEF8DB-44DE-423C-7387-F0AE0935AB58}"/>
              </a:ext>
            </a:extLst>
          </p:cNvPr>
          <p:cNvCxnSpPr>
            <a:cxnSpLocks/>
            <a:stCxn id="5" idx="1"/>
            <a:endCxn id="101" idx="3"/>
          </p:cNvCxnSpPr>
          <p:nvPr/>
        </p:nvCxnSpPr>
        <p:spPr>
          <a:xfrm flipH="1">
            <a:off x="10072206" y="5422078"/>
            <a:ext cx="1154396" cy="1051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F07004E-21FB-40C3-B5CB-43A700FCB6EF}"/>
              </a:ext>
            </a:extLst>
          </p:cNvPr>
          <p:cNvSpPr txBox="1"/>
          <p:nvPr/>
        </p:nvSpPr>
        <p:spPr>
          <a:xfrm>
            <a:off x="8620463" y="1196908"/>
            <a:ext cx="844778" cy="646331"/>
          </a:xfrm>
          <a:prstGeom prst="rect">
            <a:avLst/>
          </a:prstGeom>
          <a:solidFill>
            <a:schemeClr val="bg2"/>
          </a:solidFill>
        </p:spPr>
        <p:txBody>
          <a:bodyPr wrap="square" lIns="0" rIns="0" rtlCol="0">
            <a:spAutoFit/>
          </a:bodyPr>
          <a:lstStyle/>
          <a:p>
            <a:pPr algn="ctr"/>
            <a:r>
              <a:rPr lang="en-US" sz="1200" i="1" dirty="0" err="1"/>
              <a:t>Discover &amp; </a:t>
            </a:r>
            <a:r>
              <a:rPr lang="en-KR" sz="1200" i="1" dirty="0" err="1"/>
              <a:t>Scrap</a:t>
            </a:r>
          </a:p>
          <a:p>
            <a:pPr algn="ctr"/>
            <a:r>
              <a:rPr lang="en-KR" sz="1200" i="1" dirty="0" err="1"/>
              <a:t>Metrics</a:t>
            </a:r>
          </a:p>
        </p:txBody>
      </p:sp>
      <p:sp>
        <p:nvSpPr>
          <p:cNvPr id="36" name="TextBox 35">
            <a:extLst>
              <a:ext uri="{FF2B5EF4-FFF2-40B4-BE49-F238E27FC236}">
                <a16:creationId xmlns:a16="http://schemas.microsoft.com/office/drawing/2014/main" id="{15365321-0263-5EB1-295C-0DD813A89C53}"/>
              </a:ext>
            </a:extLst>
          </p:cNvPr>
          <p:cNvSpPr txBox="1"/>
          <p:nvPr/>
        </p:nvSpPr>
        <p:spPr>
          <a:xfrm>
            <a:off x="10112523" y="2204231"/>
            <a:ext cx="1089494" cy="646331"/>
          </a:xfrm>
          <a:prstGeom prst="rect">
            <a:avLst/>
          </a:prstGeom>
          <a:solidFill>
            <a:schemeClr val="bg2"/>
          </a:solidFill>
        </p:spPr>
        <p:txBody>
          <a:bodyPr wrap="square" lIns="0" rIns="0" rtlCol="0">
            <a:spAutoFit/>
          </a:bodyPr>
          <a:lstStyle/>
          <a:p>
            <a:pPr algn="ctr"/>
            <a:r>
              <a:rPr lang="en-KR" sz="1200" i="1" dirty="0" err="1"/>
              <a:t>Write Metrics</a:t>
            </a:r>
          </a:p>
          <a:p>
            <a:pPr algn="ctr"/>
            <a:r>
              <a:rPr lang="en-KR" sz="1200" i="1" dirty="0" err="1"/>
              <a:t>(Prometheus </a:t>
            </a:r>
          </a:p>
          <a:p>
            <a:pPr algn="ctr"/>
            <a:r>
              <a:rPr lang="en-KR" sz="1200" i="1" dirty="0" err="1"/>
              <a:t>Remote Write)</a:t>
            </a:r>
          </a:p>
        </p:txBody>
      </p:sp>
      <p:sp>
        <p:nvSpPr>
          <p:cNvPr id="37" name="TextBox 36">
            <a:extLst>
              <a:ext uri="{FF2B5EF4-FFF2-40B4-BE49-F238E27FC236}">
                <a16:creationId xmlns:a16="http://schemas.microsoft.com/office/drawing/2014/main" id="{E848ADD7-1072-C26D-5009-04C00901C01D}"/>
              </a:ext>
            </a:extLst>
          </p:cNvPr>
          <p:cNvSpPr txBox="1"/>
          <p:nvPr/>
        </p:nvSpPr>
        <p:spPr>
          <a:xfrm>
            <a:off x="10156435" y="4949714"/>
            <a:ext cx="1011486" cy="461665"/>
          </a:xfrm>
          <a:prstGeom prst="rect">
            <a:avLst/>
          </a:prstGeom>
          <a:solidFill>
            <a:schemeClr val="bg2"/>
          </a:solidFill>
        </p:spPr>
        <p:txBody>
          <a:bodyPr wrap="square" lIns="0" rIns="0" rtlCol="0">
            <a:spAutoFit/>
          </a:bodyPr>
          <a:lstStyle/>
          <a:p>
            <a:pPr algn="ctr"/>
            <a:r>
              <a:rPr lang="en-KR" sz="1200" i="1" dirty="0" err="1"/>
              <a:t>Request</a:t>
            </a:r>
          </a:p>
          <a:p>
            <a:pPr algn="ctr"/>
            <a:r>
              <a:rPr lang="en-KR" sz="1200" i="1" dirty="0" err="1"/>
              <a:t>Dashboards</a:t>
            </a:r>
          </a:p>
        </p:txBody>
      </p:sp>
      <p:sp>
        <p:nvSpPr>
          <p:cNvPr id="38" name="TextBox 37">
            <a:extLst>
              <a:ext uri="{FF2B5EF4-FFF2-40B4-BE49-F238E27FC236}">
                <a16:creationId xmlns:a16="http://schemas.microsoft.com/office/drawing/2014/main" id="{D69F8D4D-CE68-DA0A-F893-71DA6FACDF64}"/>
              </a:ext>
            </a:extLst>
          </p:cNvPr>
          <p:cNvSpPr txBox="1"/>
          <p:nvPr/>
        </p:nvSpPr>
        <p:spPr>
          <a:xfrm>
            <a:off x="10477892" y="4296329"/>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pic>
        <p:nvPicPr>
          <p:cNvPr id="39" name="Graphic 38" descr="AWS Distro for OpenTelemetry service icon.">
            <a:extLst>
              <a:ext uri="{FF2B5EF4-FFF2-40B4-BE49-F238E27FC236}">
                <a16:creationId xmlns:a16="http://schemas.microsoft.com/office/drawing/2014/main" id="{A90BB00E-57A9-E0A1-9773-F18D25602D2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2549970"/>
            <a:ext cx="525552" cy="525552"/>
          </a:xfrm>
          <a:prstGeom prst="rect">
            <a:avLst/>
          </a:prstGeom>
        </p:spPr>
      </p:pic>
      <p:sp>
        <p:nvSpPr>
          <p:cNvPr id="40" name="TextBox 39">
            <a:extLst>
              <a:ext uri="{FF2B5EF4-FFF2-40B4-BE49-F238E27FC236}">
                <a16:creationId xmlns:a16="http://schemas.microsoft.com/office/drawing/2014/main" id="{2D862560-7EC8-0784-A9F2-74BE0623BB91}"/>
              </a:ext>
            </a:extLst>
          </p:cNvPr>
          <p:cNvSpPr txBox="1"/>
          <p:nvPr/>
        </p:nvSpPr>
        <p:spPr>
          <a:xfrm>
            <a:off x="9495241" y="3096767"/>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cxnSp>
        <p:nvCxnSpPr>
          <p:cNvPr id="41" name="Straight Arrow Connector 40">
            <a:extLst>
              <a:ext uri="{FF2B5EF4-FFF2-40B4-BE49-F238E27FC236}">
                <a16:creationId xmlns:a16="http://schemas.microsoft.com/office/drawing/2014/main" id="{5F5D3D9C-179F-9472-308F-79014C4FBD16}"/>
              </a:ext>
            </a:extLst>
          </p:cNvPr>
          <p:cNvCxnSpPr>
            <a:cxnSpLocks/>
            <a:stCxn id="39" idx="1"/>
            <a:endCxn id="20" idx="3"/>
          </p:cNvCxnSpPr>
          <p:nvPr/>
        </p:nvCxnSpPr>
        <p:spPr>
          <a:xfrm flipH="1" flipV="1">
            <a:off x="8543415" y="1707428"/>
            <a:ext cx="1003239" cy="110531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83901A-3B3A-13E0-EBF2-8190C2D31CB2}"/>
              </a:ext>
            </a:extLst>
          </p:cNvPr>
          <p:cNvCxnSpPr>
            <a:cxnSpLocks/>
            <a:stCxn id="6" idx="1"/>
            <a:endCxn id="60" idx="3"/>
          </p:cNvCxnSpPr>
          <p:nvPr/>
        </p:nvCxnSpPr>
        <p:spPr>
          <a:xfrm flipH="1">
            <a:off x="8414609" y="4127802"/>
            <a:ext cx="1132045" cy="38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D7F6567-4844-BEA3-0374-1B0C95288100}"/>
              </a:ext>
            </a:extLst>
          </p:cNvPr>
          <p:cNvCxnSpPr>
            <a:cxnSpLocks/>
            <a:stCxn id="6" idx="1"/>
            <a:endCxn id="22" idx="3"/>
          </p:cNvCxnSpPr>
          <p:nvPr/>
        </p:nvCxnSpPr>
        <p:spPr>
          <a:xfrm flipH="1" flipV="1">
            <a:off x="8543415" y="2812745"/>
            <a:ext cx="1003239" cy="13150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BC66267-8B1C-832B-F00A-DB2EC9E47967}"/>
              </a:ext>
            </a:extLst>
          </p:cNvPr>
          <p:cNvCxnSpPr>
            <a:cxnSpLocks/>
            <a:stCxn id="6" idx="1"/>
            <a:endCxn id="20" idx="3"/>
          </p:cNvCxnSpPr>
          <p:nvPr/>
        </p:nvCxnSpPr>
        <p:spPr>
          <a:xfrm flipH="1" flipV="1">
            <a:off x="8543415" y="1707428"/>
            <a:ext cx="1003239" cy="242037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EAA49D8-56B1-C3CB-D3EF-51B1368AC416}"/>
              </a:ext>
            </a:extLst>
          </p:cNvPr>
          <p:cNvCxnSpPr>
            <a:cxnSpLocks/>
            <a:stCxn id="39" idx="1"/>
            <a:endCxn id="60" idx="3"/>
          </p:cNvCxnSpPr>
          <p:nvPr/>
        </p:nvCxnSpPr>
        <p:spPr>
          <a:xfrm flipH="1">
            <a:off x="8414609" y="2812746"/>
            <a:ext cx="1132045" cy="131891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9D7866F-74C8-C8E4-AC4C-65015C96B496}"/>
              </a:ext>
            </a:extLst>
          </p:cNvPr>
          <p:cNvCxnSpPr>
            <a:cxnSpLocks/>
            <a:stCxn id="39" idx="3"/>
            <a:endCxn id="3" idx="1"/>
          </p:cNvCxnSpPr>
          <p:nvPr/>
        </p:nvCxnSpPr>
        <p:spPr>
          <a:xfrm>
            <a:off x="10072206" y="2812746"/>
            <a:ext cx="1154396" cy="63483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4AE13F3-322E-5969-1829-0B6F69A53EB4}"/>
              </a:ext>
            </a:extLst>
          </p:cNvPr>
          <p:cNvSpPr txBox="1"/>
          <p:nvPr/>
        </p:nvSpPr>
        <p:spPr>
          <a:xfrm>
            <a:off x="5197434" y="4616784"/>
            <a:ext cx="1343316" cy="461665"/>
          </a:xfrm>
          <a:prstGeom prst="rect">
            <a:avLst/>
          </a:prstGeom>
          <a:noFill/>
        </p:spPr>
        <p:txBody>
          <a:bodyPr wrap="none" lIns="0" rIns="0" rtlCol="0">
            <a:spAutoFit/>
          </a:bodyPr>
          <a:lstStyle/>
          <a:p>
            <a:pPr algn="ctr"/>
            <a:r>
              <a:rPr lang="en-KR" sz="1200" dirty="0" err="1"/>
              <a:t>Aurora MySQL One</a:t>
            </a:r>
          </a:p>
          <a:p>
            <a:pPr algn="ctr"/>
            <a:r>
              <a:rPr lang="en-US" altLang="ko-KR" sz="1200" dirty="0" err="1"/>
              <a:t>/</a:t>
            </a:r>
            <a:r>
              <a:rPr lang="ko-KR" altLang="en-US" sz="1200" dirty="0" err="1"/>
              <a:t> </a:t>
            </a:r>
            <a:r>
              <a:rPr lang="en-KR" sz="1200" dirty="0" err="1"/>
              <a:t>Writer</a:t>
            </a:r>
          </a:p>
        </p:txBody>
      </p:sp>
      <p:sp>
        <p:nvSpPr>
          <p:cNvPr id="48" name="TextBox 47">
            <a:extLst>
              <a:ext uri="{FF2B5EF4-FFF2-40B4-BE49-F238E27FC236}">
                <a16:creationId xmlns:a16="http://schemas.microsoft.com/office/drawing/2014/main" id="{0ADBB65E-6A6D-78E3-9553-9CB766850B32}"/>
              </a:ext>
            </a:extLst>
          </p:cNvPr>
          <p:cNvSpPr txBox="1"/>
          <p:nvPr/>
        </p:nvSpPr>
        <p:spPr>
          <a:xfrm>
            <a:off x="5195029" y="5722101"/>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sp>
        <p:nvSpPr>
          <p:cNvPr id="50" name="Rectangle 49">
            <a:extLst>
              <a:ext uri="{FF2B5EF4-FFF2-40B4-BE49-F238E27FC236}">
                <a16:creationId xmlns:a16="http://schemas.microsoft.com/office/drawing/2014/main" id="{79502623-1074-54E2-5593-353ADF8FEA60}"/>
              </a:ext>
            </a:extLst>
          </p:cNvPr>
          <p:cNvSpPr/>
          <p:nvPr/>
        </p:nvSpPr>
        <p:spPr>
          <a:xfrm>
            <a:off x="5010171" y="3447581"/>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Postgres</a:t>
            </a:r>
          </a:p>
          <a:p>
            <a:pPr eaLnBrk="1" fontAlgn="auto" hangingPunct="1">
              <a:spcBef>
                <a:spcPts val="0"/>
              </a:spcBef>
              <a:spcAft>
                <a:spcPts val="0"/>
              </a:spcAft>
              <a:defRPr/>
            </a:pPr>
            <a:r>
              <a:rPr lang="en-US" sz="1200">
                <a:solidFill>
                  <a:schemeClr val="tx1"/>
                </a:solidFill>
                <a:cs typeface="Arial" panose="020B0604020202020204" pitchFamily="34" charset="0"/>
              </a:rPr>
              <a:t>Cluster</a:t>
            </a:r>
          </a:p>
        </p:txBody>
      </p:sp>
      <p:pic>
        <p:nvPicPr>
          <p:cNvPr id="51" name="Graphic 7" descr="Amazon Aurora service icon.">
            <a:extLst>
              <a:ext uri="{FF2B5EF4-FFF2-40B4-BE49-F238E27FC236}">
                <a16:creationId xmlns:a16="http://schemas.microsoft.com/office/drawing/2014/main" id="{61AA4748-D5CB-A147-52F5-8847A8C37FF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3450418"/>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51" descr="PostgreSQL instance instance icon for the Database category.">
            <a:extLst>
              <a:ext uri="{FF2B5EF4-FFF2-40B4-BE49-F238E27FC236}">
                <a16:creationId xmlns:a16="http://schemas.microsoft.com/office/drawing/2014/main" id="{35A56AF9-CE67-AC7F-BED5-4522C08908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4094633"/>
            <a:ext cx="525552" cy="525552"/>
          </a:xfrm>
          <a:prstGeom prst="rect">
            <a:avLst/>
          </a:prstGeom>
        </p:spPr>
      </p:pic>
      <p:pic>
        <p:nvPicPr>
          <p:cNvPr id="53" name="Graphic 52" descr="PostgreSQL instance instance icon for the Database category.">
            <a:extLst>
              <a:ext uri="{FF2B5EF4-FFF2-40B4-BE49-F238E27FC236}">
                <a16:creationId xmlns:a16="http://schemas.microsoft.com/office/drawing/2014/main" id="{47BA4312-E0CF-AD38-79B6-2B159BE298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5195831"/>
            <a:ext cx="525552" cy="525552"/>
          </a:xfrm>
          <a:prstGeom prst="rect">
            <a:avLst/>
          </a:prstGeom>
        </p:spPr>
      </p:pic>
      <p:sp>
        <p:nvSpPr>
          <p:cNvPr id="58" name="TextBox 57">
            <a:extLst>
              <a:ext uri="{FF2B5EF4-FFF2-40B4-BE49-F238E27FC236}">
                <a16:creationId xmlns:a16="http://schemas.microsoft.com/office/drawing/2014/main" id="{1FB45197-3C8A-D29F-9ABB-CF913A4333F3}"/>
              </a:ext>
            </a:extLst>
          </p:cNvPr>
          <p:cNvSpPr txBox="1"/>
          <p:nvPr/>
        </p:nvSpPr>
        <p:spPr>
          <a:xfrm>
            <a:off x="7539613" y="4395152"/>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Writer</a:t>
            </a:r>
          </a:p>
        </p:txBody>
      </p:sp>
      <p:sp>
        <p:nvSpPr>
          <p:cNvPr id="59" name="TextBox 58">
            <a:extLst>
              <a:ext uri="{FF2B5EF4-FFF2-40B4-BE49-F238E27FC236}">
                <a16:creationId xmlns:a16="http://schemas.microsoft.com/office/drawing/2014/main" id="{46C05AE7-F9A1-A16A-7470-10C38AABEEA3}"/>
              </a:ext>
            </a:extLst>
          </p:cNvPr>
          <p:cNvSpPr txBox="1"/>
          <p:nvPr/>
        </p:nvSpPr>
        <p:spPr>
          <a:xfrm>
            <a:off x="7539610" y="5500469"/>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Reader</a:t>
            </a:r>
          </a:p>
        </p:txBody>
      </p:sp>
      <p:pic>
        <p:nvPicPr>
          <p:cNvPr id="60" name="Picture 2" descr="PostgreSQL&quot; Icon - Download for free – Iconduck">
            <a:extLst>
              <a:ext uri="{FF2B5EF4-FFF2-40B4-BE49-F238E27FC236}">
                <a16:creationId xmlns:a16="http://schemas.microsoft.com/office/drawing/2014/main" id="{EEEC71FA-51BD-D637-EB74-C106A2DD03D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3868885"/>
            <a:ext cx="510152" cy="52554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PostgreSQL&quot; Icon - Download for free – Iconduck">
            <a:extLst>
              <a:ext uri="{FF2B5EF4-FFF2-40B4-BE49-F238E27FC236}">
                <a16:creationId xmlns:a16="http://schemas.microsoft.com/office/drawing/2014/main" id="{219D5C18-7EB1-94F7-D072-5999DC581DB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4974203"/>
            <a:ext cx="510152" cy="525548"/>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Arrow Connector 74">
            <a:extLst>
              <a:ext uri="{FF2B5EF4-FFF2-40B4-BE49-F238E27FC236}">
                <a16:creationId xmlns:a16="http://schemas.microsoft.com/office/drawing/2014/main" id="{180396EC-2883-77F9-1578-212CCCF470F4}"/>
              </a:ext>
            </a:extLst>
          </p:cNvPr>
          <p:cNvCxnSpPr>
            <a:cxnSpLocks/>
            <a:stCxn id="39" idx="1"/>
            <a:endCxn id="61" idx="3"/>
          </p:cNvCxnSpPr>
          <p:nvPr/>
        </p:nvCxnSpPr>
        <p:spPr>
          <a:xfrm flipH="1">
            <a:off x="8414609" y="2812746"/>
            <a:ext cx="1132045" cy="242423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C635AF9-E2DA-422C-B28B-43404B9FE4BE}"/>
              </a:ext>
            </a:extLst>
          </p:cNvPr>
          <p:cNvCxnSpPr>
            <a:cxnSpLocks/>
            <a:stCxn id="6" idx="1"/>
            <a:endCxn id="61" idx="3"/>
          </p:cNvCxnSpPr>
          <p:nvPr/>
        </p:nvCxnSpPr>
        <p:spPr>
          <a:xfrm flipH="1">
            <a:off x="8414609" y="4127802"/>
            <a:ext cx="1132045" cy="11091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A5F745F-DC20-B175-BD43-626A01E63669}"/>
              </a:ext>
            </a:extLst>
          </p:cNvPr>
          <p:cNvCxnSpPr>
            <a:cxnSpLocks/>
            <a:stCxn id="60" idx="1"/>
            <a:endCxn id="52" idx="3"/>
          </p:cNvCxnSpPr>
          <p:nvPr/>
        </p:nvCxnSpPr>
        <p:spPr>
          <a:xfrm flipH="1">
            <a:off x="6131868" y="4131659"/>
            <a:ext cx="1772589" cy="22575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B4452CC-9188-556A-17B0-A2714A0C7C23}"/>
              </a:ext>
            </a:extLst>
          </p:cNvPr>
          <p:cNvCxnSpPr>
            <a:cxnSpLocks/>
            <a:stCxn id="61" idx="1"/>
            <a:endCxn id="53" idx="3"/>
          </p:cNvCxnSpPr>
          <p:nvPr/>
        </p:nvCxnSpPr>
        <p:spPr>
          <a:xfrm flipH="1">
            <a:off x="6131868" y="5236977"/>
            <a:ext cx="1772589" cy="22163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7BA7149-AA29-3E15-8D0D-CF14860C4040}"/>
              </a:ext>
            </a:extLst>
          </p:cNvPr>
          <p:cNvSpPr txBox="1"/>
          <p:nvPr/>
        </p:nvSpPr>
        <p:spPr>
          <a:xfrm>
            <a:off x="6329386" y="1185491"/>
            <a:ext cx="1343857" cy="461665"/>
          </a:xfrm>
          <a:prstGeom prst="rect">
            <a:avLst/>
          </a:prstGeom>
          <a:solidFill>
            <a:schemeClr val="bg2"/>
          </a:solidFill>
        </p:spPr>
        <p:txBody>
          <a:bodyPr wrap="square" lIns="0" rIns="0" rtlCol="0">
            <a:spAutoFit/>
          </a:bodyPr>
          <a:lstStyle/>
          <a:p>
            <a:pPr algn="ctr"/>
            <a:r>
              <a:rPr lang="en-KR" sz="1200" i="1" dirty="0" err="1"/>
              <a:t>Query &amp; Scrap Metrics</a:t>
            </a:r>
          </a:p>
        </p:txBody>
      </p:sp>
      <p:pic>
        <p:nvPicPr>
          <p:cNvPr id="101" name="Picture 100">
            <a:extLst>
              <a:ext uri="{FF2B5EF4-FFF2-40B4-BE49-F238E27FC236}">
                <a16:creationId xmlns:a16="http://schemas.microsoft.com/office/drawing/2014/main" id="{3D00308F-0E1D-3116-3FB9-6E164778AD4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46654" y="5159302"/>
            <a:ext cx="525552" cy="546574"/>
          </a:xfrm>
          <a:prstGeom prst="rect">
            <a:avLst/>
          </a:prstGeom>
        </p:spPr>
      </p:pic>
      <p:sp>
        <p:nvSpPr>
          <p:cNvPr id="102" name="TextBox 101">
            <a:extLst>
              <a:ext uri="{FF2B5EF4-FFF2-40B4-BE49-F238E27FC236}">
                <a16:creationId xmlns:a16="http://schemas.microsoft.com/office/drawing/2014/main" id="{55E8FCF4-99F1-18BC-AAAE-7E081331C925}"/>
              </a:ext>
            </a:extLst>
          </p:cNvPr>
          <p:cNvSpPr txBox="1"/>
          <p:nvPr/>
        </p:nvSpPr>
        <p:spPr>
          <a:xfrm>
            <a:off x="9531307" y="5705113"/>
            <a:ext cx="556243" cy="276999"/>
          </a:xfrm>
          <a:prstGeom prst="rect">
            <a:avLst/>
          </a:prstGeom>
          <a:noFill/>
        </p:spPr>
        <p:txBody>
          <a:bodyPr wrap="none" lIns="0" rIns="0" rtlCol="0">
            <a:spAutoFit/>
          </a:bodyPr>
          <a:lstStyle/>
          <a:p>
            <a:pPr algn="l"/>
            <a:r>
              <a:rPr lang="en-KR" sz="1200" dirty="0" err="1"/>
              <a:t>Grafana</a:t>
            </a:r>
          </a:p>
        </p:txBody>
      </p:sp>
    </p:spTree>
    <p:extLst>
      <p:ext uri="{BB962C8B-B14F-4D97-AF65-F5344CB8AC3E}">
        <p14:creationId xmlns:p14="http://schemas.microsoft.com/office/powerpoint/2010/main" val="3892812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6E384A0-5366-839E-5649-6B94C52FF546}"/>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7F67E009-D24B-4B9D-E8AD-D2B71709A34F}"/>
              </a:ext>
            </a:extLst>
          </p:cNvPr>
          <p:cNvSpPr>
            <a:spLocks noGrp="1"/>
          </p:cNvSpPr>
          <p:nvPr>
            <p:ph type="body" sz="quarter" idx="11"/>
          </p:nvPr>
        </p:nvSpPr>
        <p:spPr/>
        <p:txBody>
          <a:bodyPr/>
          <a:lstStyle/>
          <a:p>
            <a:endParaRPr lang="en-US"/>
          </a:p>
        </p:txBody>
      </p:sp>
      <p:sp>
        <p:nvSpPr>
          <p:cNvPr id="8" name="Text Placeholder 7">
            <a:extLst>
              <a:ext uri="{FF2B5EF4-FFF2-40B4-BE49-F238E27FC236}">
                <a16:creationId xmlns:a16="http://schemas.microsoft.com/office/drawing/2014/main" id="{86515630-6D18-5AF1-8433-AFEB921A3B0C}"/>
              </a:ext>
            </a:extLst>
          </p:cNvPr>
          <p:cNvSpPr>
            <a:spLocks noGrp="1"/>
          </p:cNvSpPr>
          <p:nvPr>
            <p:ph type="body" sz="quarter" idx="12"/>
          </p:nvPr>
        </p:nvSpPr>
        <p:spPr/>
        <p:txBody>
          <a:bodyPr/>
          <a:lstStyle/>
          <a:p>
            <a:endParaRPr lang="en-US"/>
          </a:p>
        </p:txBody>
      </p:sp>
      <p:sp>
        <p:nvSpPr>
          <p:cNvPr id="9" name="Text Placeholder 8">
            <a:extLst>
              <a:ext uri="{FF2B5EF4-FFF2-40B4-BE49-F238E27FC236}">
                <a16:creationId xmlns:a16="http://schemas.microsoft.com/office/drawing/2014/main" id="{9A085920-6DEC-550C-1944-EE440264FCD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2062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9D37FF0-81AB-CEC8-3274-A1EF5B996DBD}"/>
              </a:ext>
            </a:extLst>
          </p:cNvPr>
          <p:cNvSpPr>
            <a:spLocks noGrp="1"/>
          </p:cNvSpPr>
          <p:nvPr>
            <p:ph type="title"/>
          </p:nvPr>
        </p:nvSpPr>
        <p:spPr>
          <a:xfrm>
            <a:off x="609600" y="2816342"/>
            <a:ext cx="7543800" cy="757130"/>
          </a:xfrm>
        </p:spPr>
        <p:txBody>
          <a:bodyPr/>
          <a:lstStyle/>
          <a:p>
            <a:r>
              <a:rPr lang="ko-KR" altLang="en-US"/>
              <a:t>하나씩 살펴보기</a:t>
            </a:r>
            <a:endParaRPr lang="en-US"/>
          </a:p>
        </p:txBody>
      </p:sp>
    </p:spTree>
    <p:extLst>
      <p:ext uri="{BB962C8B-B14F-4D97-AF65-F5344CB8AC3E}">
        <p14:creationId xmlns:p14="http://schemas.microsoft.com/office/powerpoint/2010/main" val="195498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Overall Architecture</a:t>
            </a:r>
          </a:p>
        </p:txBody>
      </p:sp>
      <p:pic>
        <p:nvPicPr>
          <p:cNvPr id="4" name="Graphic 3" descr="Amazon Managed Service for Prometheus service icon.">
            <a:extLst>
              <a:ext uri="{FF2B5EF4-FFF2-40B4-BE49-F238E27FC236}">
                <a16:creationId xmlns:a16="http://schemas.microsoft.com/office/drawing/2014/main" id="{2FD28349-20BA-8284-7B87-C253BEC8A98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82554" y="3463283"/>
            <a:ext cx="525552" cy="525552"/>
          </a:xfrm>
          <a:prstGeom prst="rect">
            <a:avLst/>
          </a:prstGeom>
        </p:spPr>
      </p:pic>
      <p:pic>
        <p:nvPicPr>
          <p:cNvPr id="5" name="Graphic 4" descr="Amazon Managed Grafana service icon.">
            <a:extLst>
              <a:ext uri="{FF2B5EF4-FFF2-40B4-BE49-F238E27FC236}">
                <a16:creationId xmlns:a16="http://schemas.microsoft.com/office/drawing/2014/main" id="{3D7F0D95-56D7-A328-D680-49A56280873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962502" y="3464927"/>
            <a:ext cx="525552" cy="525552"/>
          </a:xfrm>
          <a:prstGeom prst="rect">
            <a:avLst/>
          </a:prstGeom>
        </p:spPr>
      </p:pic>
      <p:pic>
        <p:nvPicPr>
          <p:cNvPr id="6" name="Graphic 5" descr="Client resource icon for the General Icons category.">
            <a:extLst>
              <a:ext uri="{FF2B5EF4-FFF2-40B4-BE49-F238E27FC236}">
                <a16:creationId xmlns:a16="http://schemas.microsoft.com/office/drawing/2014/main" id="{CBFEEA25-3DF1-B208-49BA-1607DD21F82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42450" y="3463283"/>
            <a:ext cx="525552" cy="525552"/>
          </a:xfrm>
          <a:prstGeom prst="rect">
            <a:avLst/>
          </a:prstGeom>
        </p:spPr>
      </p:pic>
      <p:pic>
        <p:nvPicPr>
          <p:cNvPr id="7" name="Graphic 6" descr="AWS Distro for OpenTelemetry service icon.">
            <a:extLst>
              <a:ext uri="{FF2B5EF4-FFF2-40B4-BE49-F238E27FC236}">
                <a16:creationId xmlns:a16="http://schemas.microsoft.com/office/drawing/2014/main" id="{362C9F6C-A353-5DAB-B894-AAF5131D474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30131" y="4045972"/>
            <a:ext cx="525552" cy="525552"/>
          </a:xfrm>
          <a:prstGeom prst="rect">
            <a:avLst/>
          </a:prstGeom>
        </p:spPr>
      </p:pic>
      <p:pic>
        <p:nvPicPr>
          <p:cNvPr id="9" name="Graphic 23" descr="Amazon Elastic Kubernetes Service (Amazon EKS) Service icon.">
            <a:extLst>
              <a:ext uri="{FF2B5EF4-FFF2-40B4-BE49-F238E27FC236}">
                <a16:creationId xmlns:a16="http://schemas.microsoft.com/office/drawing/2014/main" id="{6FB106E3-1195-37E6-71D2-E3E2BEA2632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275720" y="171431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D3746903-1609-34DE-4D34-063DC5D9D4CB}"/>
              </a:ext>
            </a:extLst>
          </p:cNvPr>
          <p:cNvSpPr/>
          <p:nvPr/>
        </p:nvSpPr>
        <p:spPr>
          <a:xfrm>
            <a:off x="3275720" y="1715754"/>
            <a:ext cx="3263464" cy="394916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400">
                <a:solidFill>
                  <a:schemeClr val="tx1"/>
                </a:solidFill>
                <a:cs typeface="Arial" panose="020B0604020202020204" pitchFamily="34" charset="0"/>
              </a:rPr>
              <a:t>EKS Cluster</a:t>
            </a:r>
          </a:p>
        </p:txBody>
      </p:sp>
      <p:sp>
        <p:nvSpPr>
          <p:cNvPr id="12" name="TextBox 11">
            <a:extLst>
              <a:ext uri="{FF2B5EF4-FFF2-40B4-BE49-F238E27FC236}">
                <a16:creationId xmlns:a16="http://schemas.microsoft.com/office/drawing/2014/main" id="{8002422B-5A3A-2112-E479-63083AAAC5EB}"/>
              </a:ext>
            </a:extLst>
          </p:cNvPr>
          <p:cNvSpPr txBox="1"/>
          <p:nvPr/>
        </p:nvSpPr>
        <p:spPr>
          <a:xfrm>
            <a:off x="5478718" y="4592769"/>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sp>
        <p:nvSpPr>
          <p:cNvPr id="13" name="TextBox 12">
            <a:extLst>
              <a:ext uri="{FF2B5EF4-FFF2-40B4-BE49-F238E27FC236}">
                <a16:creationId xmlns:a16="http://schemas.microsoft.com/office/drawing/2014/main" id="{1A72B4D3-65D3-8301-0085-D63E5501D2AD}"/>
              </a:ext>
            </a:extLst>
          </p:cNvPr>
          <p:cNvSpPr txBox="1"/>
          <p:nvPr/>
        </p:nvSpPr>
        <p:spPr>
          <a:xfrm>
            <a:off x="9057764" y="4031784"/>
            <a:ext cx="335028" cy="276999"/>
          </a:xfrm>
          <a:prstGeom prst="rect">
            <a:avLst/>
          </a:prstGeom>
          <a:noFill/>
        </p:spPr>
        <p:txBody>
          <a:bodyPr wrap="none" lIns="0" rIns="0" rtlCol="0">
            <a:spAutoFit/>
          </a:bodyPr>
          <a:lstStyle/>
          <a:p>
            <a:pPr algn="l"/>
            <a:r>
              <a:rPr lang="en-KR" sz="1200" dirty="0" err="1"/>
              <a:t>AMG</a:t>
            </a:r>
          </a:p>
        </p:txBody>
      </p:sp>
      <p:sp>
        <p:nvSpPr>
          <p:cNvPr id="14" name="TextBox 13">
            <a:extLst>
              <a:ext uri="{FF2B5EF4-FFF2-40B4-BE49-F238E27FC236}">
                <a16:creationId xmlns:a16="http://schemas.microsoft.com/office/drawing/2014/main" id="{76BB9A15-C2A5-2A56-01C1-F0C9F1A7B821}"/>
              </a:ext>
            </a:extLst>
          </p:cNvPr>
          <p:cNvSpPr txBox="1"/>
          <p:nvPr/>
        </p:nvSpPr>
        <p:spPr>
          <a:xfrm>
            <a:off x="7384895" y="4031578"/>
            <a:ext cx="322204" cy="276999"/>
          </a:xfrm>
          <a:prstGeom prst="rect">
            <a:avLst/>
          </a:prstGeom>
          <a:noFill/>
        </p:spPr>
        <p:txBody>
          <a:bodyPr wrap="none" lIns="0" rIns="0" rtlCol="0">
            <a:spAutoFit/>
          </a:bodyPr>
          <a:lstStyle/>
          <a:p>
            <a:pPr algn="l"/>
            <a:r>
              <a:rPr lang="en-KR" sz="1200" dirty="0" err="1"/>
              <a:t>AMP</a:t>
            </a:r>
          </a:p>
        </p:txBody>
      </p:sp>
      <p:pic>
        <p:nvPicPr>
          <p:cNvPr id="16" name="Graphic 15" descr="MySQL instance instance icon for the Database category.">
            <a:extLst>
              <a:ext uri="{FF2B5EF4-FFF2-40B4-BE49-F238E27FC236}">
                <a16:creationId xmlns:a16="http://schemas.microsoft.com/office/drawing/2014/main" id="{7BB1BC2A-5643-1FC1-1F13-8E43D2A4A7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89793" y="2357968"/>
            <a:ext cx="525552" cy="525550"/>
          </a:xfrm>
          <a:prstGeom prst="rect">
            <a:avLst/>
          </a:prstGeom>
        </p:spPr>
      </p:pic>
      <p:sp>
        <p:nvSpPr>
          <p:cNvPr id="17" name="TextBox 16">
            <a:extLst>
              <a:ext uri="{FF2B5EF4-FFF2-40B4-BE49-F238E27FC236}">
                <a16:creationId xmlns:a16="http://schemas.microsoft.com/office/drawing/2014/main" id="{3F516ABE-5E0C-0A44-6383-602F482EC854}"/>
              </a:ext>
            </a:extLst>
          </p:cNvPr>
          <p:cNvSpPr txBox="1"/>
          <p:nvPr/>
        </p:nvSpPr>
        <p:spPr>
          <a:xfrm>
            <a:off x="1180912" y="2883519"/>
            <a:ext cx="1343316" cy="461665"/>
          </a:xfrm>
          <a:prstGeom prst="rect">
            <a:avLst/>
          </a:prstGeom>
          <a:noFill/>
        </p:spPr>
        <p:txBody>
          <a:bodyPr wrap="none" lIns="0" rIns="0" rtlCol="0">
            <a:spAutoFit/>
          </a:bodyPr>
          <a:lstStyle/>
          <a:p>
            <a:pPr algn="ctr"/>
            <a:r>
              <a:rPr lang="en-KR" sz="1200" dirty="0" err="1"/>
              <a:t>Aurora MySQL</a:t>
            </a:r>
            <a:r>
              <a:rPr lang="ko-KR" altLang="en-US" sz="1200" dirty="0" err="1"/>
              <a:t> </a:t>
            </a:r>
            <a:r>
              <a:rPr lang="en-US" altLang="ko-KR" sz="1200" dirty="0" err="1"/>
              <a:t>One</a:t>
            </a:r>
            <a:endParaRPr lang="en-KR" sz="1200" dirty="0" err="1"/>
          </a:p>
          <a:p>
            <a:pPr algn="ctr"/>
            <a:r>
              <a:rPr lang="en-US" sz="1200" dirty="0" err="1"/>
              <a:t>/ </a:t>
            </a:r>
            <a:r>
              <a:rPr lang="en-KR" sz="1200" dirty="0" err="1"/>
              <a:t>Writer</a:t>
            </a:r>
          </a:p>
        </p:txBody>
      </p:sp>
      <p:pic>
        <p:nvPicPr>
          <p:cNvPr id="18" name="Graphic 17" descr="MySQL instance instance icon for the Database category.">
            <a:extLst>
              <a:ext uri="{FF2B5EF4-FFF2-40B4-BE49-F238E27FC236}">
                <a16:creationId xmlns:a16="http://schemas.microsoft.com/office/drawing/2014/main" id="{DCE30BA5-3547-DB58-A23B-A8BC8A9C5A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89793" y="3463286"/>
            <a:ext cx="525552" cy="525550"/>
          </a:xfrm>
          <a:prstGeom prst="rect">
            <a:avLst/>
          </a:prstGeom>
        </p:spPr>
      </p:pic>
      <p:sp>
        <p:nvSpPr>
          <p:cNvPr id="19" name="TextBox 18">
            <a:extLst>
              <a:ext uri="{FF2B5EF4-FFF2-40B4-BE49-F238E27FC236}">
                <a16:creationId xmlns:a16="http://schemas.microsoft.com/office/drawing/2014/main" id="{588C9E5A-FF51-A16E-51D9-D16905E9F084}"/>
              </a:ext>
            </a:extLst>
          </p:cNvPr>
          <p:cNvSpPr txBox="1"/>
          <p:nvPr/>
        </p:nvSpPr>
        <p:spPr>
          <a:xfrm>
            <a:off x="1178506" y="3988836"/>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pic>
        <p:nvPicPr>
          <p:cNvPr id="20" name="Graphic 19" descr="MySQL instance instance icon for the Database category.">
            <a:extLst>
              <a:ext uri="{FF2B5EF4-FFF2-40B4-BE49-F238E27FC236}">
                <a16:creationId xmlns:a16="http://schemas.microsoft.com/office/drawing/2014/main" id="{E965E24A-1FC1-AC8A-FA2B-7462152064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89793" y="4568603"/>
            <a:ext cx="525552" cy="525550"/>
          </a:xfrm>
          <a:prstGeom prst="rect">
            <a:avLst/>
          </a:prstGeom>
        </p:spPr>
      </p:pic>
      <p:sp>
        <p:nvSpPr>
          <p:cNvPr id="21" name="TextBox 20">
            <a:extLst>
              <a:ext uri="{FF2B5EF4-FFF2-40B4-BE49-F238E27FC236}">
                <a16:creationId xmlns:a16="http://schemas.microsoft.com/office/drawing/2014/main" id="{2CF097FE-A318-3E08-F779-187EE805ABAE}"/>
              </a:ext>
            </a:extLst>
          </p:cNvPr>
          <p:cNvSpPr txBox="1"/>
          <p:nvPr/>
        </p:nvSpPr>
        <p:spPr>
          <a:xfrm>
            <a:off x="1127211" y="5094153"/>
            <a:ext cx="1450718" cy="461665"/>
          </a:xfrm>
          <a:prstGeom prst="rect">
            <a:avLst/>
          </a:prstGeom>
          <a:noFill/>
        </p:spPr>
        <p:txBody>
          <a:bodyPr wrap="none" lIns="0" rIns="0" rtlCol="0">
            <a:spAutoFit/>
          </a:bodyPr>
          <a:lstStyle/>
          <a:p>
            <a:pPr algn="ctr"/>
            <a:r>
              <a:rPr lang="en-KR" sz="1200" dirty="0" err="1"/>
              <a:t>Aurora MySQL Three</a:t>
            </a:r>
          </a:p>
          <a:p>
            <a:pPr algn="ctr"/>
            <a:r>
              <a:rPr lang="en-US" altLang="ko-KR" sz="1200" dirty="0" err="1"/>
              <a:t>/</a:t>
            </a:r>
            <a:r>
              <a:rPr lang="ko-KR" altLang="en-US" sz="1200" dirty="0" err="1"/>
              <a:t> </a:t>
            </a:r>
            <a:r>
              <a:rPr lang="en-KR" sz="1200" dirty="0" err="1"/>
              <a:t>Reader</a:t>
            </a:r>
          </a:p>
        </p:txBody>
      </p:sp>
      <p:sp>
        <p:nvSpPr>
          <p:cNvPr id="22" name="Rectangle 21">
            <a:extLst>
              <a:ext uri="{FF2B5EF4-FFF2-40B4-BE49-F238E27FC236}">
                <a16:creationId xmlns:a16="http://schemas.microsoft.com/office/drawing/2014/main" id="{D1CCAE06-B7BE-0D88-E829-4690CE1DBDC3}"/>
              </a:ext>
            </a:extLst>
          </p:cNvPr>
          <p:cNvSpPr/>
          <p:nvPr/>
        </p:nvSpPr>
        <p:spPr>
          <a:xfrm>
            <a:off x="993648" y="1714316"/>
            <a:ext cx="1714016" cy="3950606"/>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MySQL Cluster</a:t>
            </a:r>
          </a:p>
        </p:txBody>
      </p:sp>
      <p:pic>
        <p:nvPicPr>
          <p:cNvPr id="24" name="Graphic 7" descr="Amazon Aurora service icon.">
            <a:extLst>
              <a:ext uri="{FF2B5EF4-FFF2-40B4-BE49-F238E27FC236}">
                <a16:creationId xmlns:a16="http://schemas.microsoft.com/office/drawing/2014/main" id="{CCA11A78-FB60-6DD2-FAFF-8F6203C37735}"/>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04277" y="1717153"/>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MySQL Exporter - ExporterHub">
            <a:extLst>
              <a:ext uri="{FF2B5EF4-FFF2-40B4-BE49-F238E27FC236}">
                <a16:creationId xmlns:a16="http://schemas.microsoft.com/office/drawing/2014/main" id="{35ABC571-9936-29EE-9DE4-BD425A39876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8567" y="2357968"/>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3D81B1C-D6BD-CBF0-3C0B-E9FAA790C9D0}"/>
              </a:ext>
            </a:extLst>
          </p:cNvPr>
          <p:cNvSpPr txBox="1"/>
          <p:nvPr/>
        </p:nvSpPr>
        <p:spPr>
          <a:xfrm>
            <a:off x="3520019" y="2883519"/>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Writer</a:t>
            </a:r>
          </a:p>
        </p:txBody>
      </p:sp>
      <p:pic>
        <p:nvPicPr>
          <p:cNvPr id="26" name="Picture 2" descr="MySQL Exporter - ExporterHub">
            <a:extLst>
              <a:ext uri="{FF2B5EF4-FFF2-40B4-BE49-F238E27FC236}">
                <a16:creationId xmlns:a16="http://schemas.microsoft.com/office/drawing/2014/main" id="{6FD5BC43-B85C-8643-1408-A2E2113E14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8567" y="3463285"/>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38AB127A-2A38-3E2E-BB84-E69A23CD887E}"/>
              </a:ext>
            </a:extLst>
          </p:cNvPr>
          <p:cNvSpPr txBox="1"/>
          <p:nvPr/>
        </p:nvSpPr>
        <p:spPr>
          <a:xfrm>
            <a:off x="3520019" y="3988836"/>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pic>
        <p:nvPicPr>
          <p:cNvPr id="28" name="Picture 2" descr="MySQL Exporter - ExporterHub">
            <a:extLst>
              <a:ext uri="{FF2B5EF4-FFF2-40B4-BE49-F238E27FC236}">
                <a16:creationId xmlns:a16="http://schemas.microsoft.com/office/drawing/2014/main" id="{D1F531C9-3E65-60F8-D5E8-D2EC44BF05E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8567" y="4568603"/>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4D72136-2762-056E-FA3C-D22A4B0C6813}"/>
              </a:ext>
            </a:extLst>
          </p:cNvPr>
          <p:cNvSpPr txBox="1"/>
          <p:nvPr/>
        </p:nvSpPr>
        <p:spPr>
          <a:xfrm>
            <a:off x="3520019" y="5094154"/>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cxnSp>
        <p:nvCxnSpPr>
          <p:cNvPr id="31" name="Straight Arrow Connector 30">
            <a:extLst>
              <a:ext uri="{FF2B5EF4-FFF2-40B4-BE49-F238E27FC236}">
                <a16:creationId xmlns:a16="http://schemas.microsoft.com/office/drawing/2014/main" id="{389B666C-3EB8-B7DC-C093-A5B11A7CF4E5}"/>
              </a:ext>
            </a:extLst>
          </p:cNvPr>
          <p:cNvCxnSpPr>
            <a:stCxn id="1026" idx="1"/>
            <a:endCxn id="16" idx="3"/>
          </p:cNvCxnSpPr>
          <p:nvPr/>
        </p:nvCxnSpPr>
        <p:spPr>
          <a:xfrm flipH="1">
            <a:off x="2115345" y="2620743"/>
            <a:ext cx="162322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6DF3D4A-07F1-7E46-3675-C91432E3D7D6}"/>
              </a:ext>
            </a:extLst>
          </p:cNvPr>
          <p:cNvCxnSpPr>
            <a:cxnSpLocks/>
            <a:stCxn id="26" idx="1"/>
            <a:endCxn id="18" idx="3"/>
          </p:cNvCxnSpPr>
          <p:nvPr/>
        </p:nvCxnSpPr>
        <p:spPr>
          <a:xfrm flipH="1">
            <a:off x="2115345" y="3726060"/>
            <a:ext cx="1623222"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9D1D85-AACA-AFA1-6CC7-8ADC5101C892}"/>
              </a:ext>
            </a:extLst>
          </p:cNvPr>
          <p:cNvCxnSpPr>
            <a:cxnSpLocks/>
            <a:stCxn id="28" idx="1"/>
            <a:endCxn id="20" idx="3"/>
          </p:cNvCxnSpPr>
          <p:nvPr/>
        </p:nvCxnSpPr>
        <p:spPr>
          <a:xfrm flipH="1">
            <a:off x="2115345" y="4831378"/>
            <a:ext cx="162322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1A02426-FE60-D91A-9B75-547AB7D3A283}"/>
              </a:ext>
            </a:extLst>
          </p:cNvPr>
          <p:cNvCxnSpPr>
            <a:cxnSpLocks/>
            <a:stCxn id="23" idx="1"/>
            <a:endCxn id="26" idx="3"/>
          </p:cNvCxnSpPr>
          <p:nvPr/>
        </p:nvCxnSpPr>
        <p:spPr>
          <a:xfrm flipH="1">
            <a:off x="4526892" y="3107791"/>
            <a:ext cx="1003239" cy="61826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62F92DD-76F9-C06B-8621-24495837842B}"/>
              </a:ext>
            </a:extLst>
          </p:cNvPr>
          <p:cNvCxnSpPr>
            <a:cxnSpLocks/>
            <a:stCxn id="7" idx="3"/>
            <a:endCxn id="4" idx="1"/>
          </p:cNvCxnSpPr>
          <p:nvPr/>
        </p:nvCxnSpPr>
        <p:spPr>
          <a:xfrm flipV="1">
            <a:off x="6055683" y="3726059"/>
            <a:ext cx="1226871" cy="58268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AE654FC-45A8-C76B-FCAD-64ADEBAC178E}"/>
              </a:ext>
            </a:extLst>
          </p:cNvPr>
          <p:cNvCxnSpPr>
            <a:cxnSpLocks/>
            <a:stCxn id="5" idx="1"/>
            <a:endCxn id="4" idx="3"/>
          </p:cNvCxnSpPr>
          <p:nvPr/>
        </p:nvCxnSpPr>
        <p:spPr>
          <a:xfrm flipH="1" flipV="1">
            <a:off x="7808106" y="3726059"/>
            <a:ext cx="1154396" cy="16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1E3C673-9E6E-E40E-BD9C-A8AD5999BB0B}"/>
              </a:ext>
            </a:extLst>
          </p:cNvPr>
          <p:cNvSpPr txBox="1"/>
          <p:nvPr/>
        </p:nvSpPr>
        <p:spPr>
          <a:xfrm>
            <a:off x="10702446" y="4031577"/>
            <a:ext cx="405560" cy="276999"/>
          </a:xfrm>
          <a:prstGeom prst="rect">
            <a:avLst/>
          </a:prstGeom>
          <a:noFill/>
        </p:spPr>
        <p:txBody>
          <a:bodyPr wrap="none" lIns="0" rIns="0" rtlCol="0">
            <a:spAutoFit/>
          </a:bodyPr>
          <a:lstStyle/>
          <a:p>
            <a:pPr algn="l"/>
            <a:r>
              <a:rPr lang="en-KR" sz="1200" dirty="0" err="1"/>
              <a:t>Client</a:t>
            </a:r>
          </a:p>
        </p:txBody>
      </p:sp>
      <p:cxnSp>
        <p:nvCxnSpPr>
          <p:cNvPr id="57" name="Straight Arrow Connector 56">
            <a:extLst>
              <a:ext uri="{FF2B5EF4-FFF2-40B4-BE49-F238E27FC236}">
                <a16:creationId xmlns:a16="http://schemas.microsoft.com/office/drawing/2014/main" id="{A0DFBECF-3E11-BD87-0753-14004998AA05}"/>
              </a:ext>
            </a:extLst>
          </p:cNvPr>
          <p:cNvCxnSpPr>
            <a:cxnSpLocks/>
            <a:stCxn id="6" idx="1"/>
            <a:endCxn id="5" idx="3"/>
          </p:cNvCxnSpPr>
          <p:nvPr/>
        </p:nvCxnSpPr>
        <p:spPr>
          <a:xfrm flipH="1">
            <a:off x="9488054" y="3726059"/>
            <a:ext cx="1154396" cy="16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D428AE65-D57F-6FAF-889A-15420807F902}"/>
              </a:ext>
            </a:extLst>
          </p:cNvPr>
          <p:cNvSpPr txBox="1"/>
          <p:nvPr/>
        </p:nvSpPr>
        <p:spPr>
          <a:xfrm>
            <a:off x="2312863" y="2134233"/>
            <a:ext cx="1343857" cy="461665"/>
          </a:xfrm>
          <a:prstGeom prst="rect">
            <a:avLst/>
          </a:prstGeom>
          <a:solidFill>
            <a:schemeClr val="bg2"/>
          </a:solidFill>
        </p:spPr>
        <p:txBody>
          <a:bodyPr wrap="square" lIns="0" rIns="0" rtlCol="0">
            <a:spAutoFit/>
          </a:bodyPr>
          <a:lstStyle/>
          <a:p>
            <a:pPr algn="ctr"/>
            <a:r>
              <a:rPr lang="en-KR" sz="1200" i="1" dirty="0" err="1"/>
              <a:t>Query &amp; Scrap Metrics</a:t>
            </a:r>
          </a:p>
        </p:txBody>
      </p:sp>
      <p:sp>
        <p:nvSpPr>
          <p:cNvPr id="1028" name="TextBox 1027">
            <a:extLst>
              <a:ext uri="{FF2B5EF4-FFF2-40B4-BE49-F238E27FC236}">
                <a16:creationId xmlns:a16="http://schemas.microsoft.com/office/drawing/2014/main" id="{5BB248E2-45DA-F8D8-5BEC-89818ACC7255}"/>
              </a:ext>
            </a:extLst>
          </p:cNvPr>
          <p:cNvSpPr txBox="1"/>
          <p:nvPr/>
        </p:nvSpPr>
        <p:spPr>
          <a:xfrm>
            <a:off x="4603940" y="2110223"/>
            <a:ext cx="844778" cy="646331"/>
          </a:xfrm>
          <a:prstGeom prst="rect">
            <a:avLst/>
          </a:prstGeom>
          <a:solidFill>
            <a:schemeClr val="bg2"/>
          </a:solidFill>
        </p:spPr>
        <p:txBody>
          <a:bodyPr wrap="square" lIns="0" rIns="0" rtlCol="0">
            <a:spAutoFit/>
          </a:bodyPr>
          <a:lstStyle/>
          <a:p>
            <a:pPr algn="ctr"/>
            <a:r>
              <a:rPr lang="en-US" sz="1200" i="1" dirty="0" err="1"/>
              <a:t>Discover &amp; </a:t>
            </a:r>
            <a:r>
              <a:rPr lang="en-KR" sz="1200" i="1" dirty="0" err="1"/>
              <a:t>Scrap</a:t>
            </a:r>
          </a:p>
          <a:p>
            <a:pPr algn="ctr"/>
            <a:r>
              <a:rPr lang="en-KR" sz="1200" i="1" dirty="0" err="1"/>
              <a:t>Metrics</a:t>
            </a:r>
          </a:p>
        </p:txBody>
      </p:sp>
      <p:sp>
        <p:nvSpPr>
          <p:cNvPr id="1029" name="TextBox 1028">
            <a:extLst>
              <a:ext uri="{FF2B5EF4-FFF2-40B4-BE49-F238E27FC236}">
                <a16:creationId xmlns:a16="http://schemas.microsoft.com/office/drawing/2014/main" id="{8055EF68-D746-2289-E196-F21A7E9566F6}"/>
              </a:ext>
            </a:extLst>
          </p:cNvPr>
          <p:cNvSpPr txBox="1"/>
          <p:nvPr/>
        </p:nvSpPr>
        <p:spPr>
          <a:xfrm>
            <a:off x="6155135" y="2536906"/>
            <a:ext cx="1089494" cy="646331"/>
          </a:xfrm>
          <a:prstGeom prst="rect">
            <a:avLst/>
          </a:prstGeom>
          <a:solidFill>
            <a:schemeClr val="bg2"/>
          </a:solidFill>
        </p:spPr>
        <p:txBody>
          <a:bodyPr wrap="square" lIns="0" rIns="0" rtlCol="0">
            <a:spAutoFit/>
          </a:bodyPr>
          <a:lstStyle/>
          <a:p>
            <a:pPr algn="ctr"/>
            <a:r>
              <a:rPr lang="en-KR" sz="1200" i="1" dirty="0" err="1"/>
              <a:t>Write Metrics</a:t>
            </a:r>
          </a:p>
          <a:p>
            <a:pPr algn="ctr"/>
            <a:r>
              <a:rPr lang="en-KR" sz="1200" i="1" dirty="0" err="1"/>
              <a:t>(Prometheus </a:t>
            </a:r>
          </a:p>
          <a:p>
            <a:pPr algn="ctr"/>
            <a:r>
              <a:rPr lang="en-KR" sz="1200" i="1" dirty="0" err="1"/>
              <a:t>Remote Write)</a:t>
            </a:r>
          </a:p>
        </p:txBody>
      </p:sp>
      <p:sp>
        <p:nvSpPr>
          <p:cNvPr id="1031" name="TextBox 1030">
            <a:extLst>
              <a:ext uri="{FF2B5EF4-FFF2-40B4-BE49-F238E27FC236}">
                <a16:creationId xmlns:a16="http://schemas.microsoft.com/office/drawing/2014/main" id="{0005725C-1317-5396-E696-6A389016E0ED}"/>
              </a:ext>
            </a:extLst>
          </p:cNvPr>
          <p:cNvSpPr txBox="1"/>
          <p:nvPr/>
        </p:nvSpPr>
        <p:spPr>
          <a:xfrm>
            <a:off x="9559509" y="3232450"/>
            <a:ext cx="1011486" cy="461665"/>
          </a:xfrm>
          <a:prstGeom prst="rect">
            <a:avLst/>
          </a:prstGeom>
          <a:solidFill>
            <a:schemeClr val="bg2"/>
          </a:solidFill>
        </p:spPr>
        <p:txBody>
          <a:bodyPr wrap="square" lIns="0" rIns="0" rtlCol="0">
            <a:spAutoFit/>
          </a:bodyPr>
          <a:lstStyle/>
          <a:p>
            <a:pPr algn="ctr"/>
            <a:r>
              <a:rPr lang="en-KR" sz="1200" i="1" dirty="0" err="1"/>
              <a:t>Request</a:t>
            </a:r>
          </a:p>
          <a:p>
            <a:pPr algn="ctr"/>
            <a:r>
              <a:rPr lang="en-KR" sz="1200" i="1" dirty="0" err="1"/>
              <a:t>Dashboards</a:t>
            </a:r>
          </a:p>
        </p:txBody>
      </p:sp>
      <p:sp>
        <p:nvSpPr>
          <p:cNvPr id="1048" name="TextBox 1047">
            <a:extLst>
              <a:ext uri="{FF2B5EF4-FFF2-40B4-BE49-F238E27FC236}">
                <a16:creationId xmlns:a16="http://schemas.microsoft.com/office/drawing/2014/main" id="{526A5CB7-4348-304D-D555-D2B913EC0440}"/>
              </a:ext>
            </a:extLst>
          </p:cNvPr>
          <p:cNvSpPr txBox="1"/>
          <p:nvPr/>
        </p:nvSpPr>
        <p:spPr>
          <a:xfrm>
            <a:off x="7875341" y="3433800"/>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pic>
        <p:nvPicPr>
          <p:cNvPr id="23" name="Graphic 22" descr="AWS Distro for OpenTelemetry service icon.">
            <a:extLst>
              <a:ext uri="{FF2B5EF4-FFF2-40B4-BE49-F238E27FC236}">
                <a16:creationId xmlns:a16="http://schemas.microsoft.com/office/drawing/2014/main" id="{723FFD0B-D2B8-B5C9-B6D7-F5E23B9D930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30131" y="2845015"/>
            <a:ext cx="525552" cy="525552"/>
          </a:xfrm>
          <a:prstGeom prst="rect">
            <a:avLst/>
          </a:prstGeom>
        </p:spPr>
      </p:pic>
      <p:sp>
        <p:nvSpPr>
          <p:cNvPr id="30" name="TextBox 29">
            <a:extLst>
              <a:ext uri="{FF2B5EF4-FFF2-40B4-BE49-F238E27FC236}">
                <a16:creationId xmlns:a16="http://schemas.microsoft.com/office/drawing/2014/main" id="{87CA96A7-CC6A-6C8B-9AA2-DB90F276EDB9}"/>
              </a:ext>
            </a:extLst>
          </p:cNvPr>
          <p:cNvSpPr txBox="1"/>
          <p:nvPr/>
        </p:nvSpPr>
        <p:spPr>
          <a:xfrm>
            <a:off x="5478718" y="3391812"/>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cxnSp>
        <p:nvCxnSpPr>
          <p:cNvPr id="39" name="Straight Arrow Connector 38">
            <a:extLst>
              <a:ext uri="{FF2B5EF4-FFF2-40B4-BE49-F238E27FC236}">
                <a16:creationId xmlns:a16="http://schemas.microsoft.com/office/drawing/2014/main" id="{44188F55-D7AC-701C-A9ED-BC57A7720346}"/>
              </a:ext>
            </a:extLst>
          </p:cNvPr>
          <p:cNvCxnSpPr>
            <a:cxnSpLocks/>
            <a:stCxn id="23" idx="1"/>
            <a:endCxn id="1026" idx="3"/>
          </p:cNvCxnSpPr>
          <p:nvPr/>
        </p:nvCxnSpPr>
        <p:spPr>
          <a:xfrm flipH="1" flipV="1">
            <a:off x="4526892" y="2620743"/>
            <a:ext cx="1003239" cy="48704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F4EC36A-9652-E1A0-0F9E-528A90CDCC65}"/>
              </a:ext>
            </a:extLst>
          </p:cNvPr>
          <p:cNvCxnSpPr>
            <a:cxnSpLocks/>
            <a:stCxn id="7" idx="1"/>
            <a:endCxn id="28" idx="3"/>
          </p:cNvCxnSpPr>
          <p:nvPr/>
        </p:nvCxnSpPr>
        <p:spPr>
          <a:xfrm flipH="1">
            <a:off x="4526892" y="4308748"/>
            <a:ext cx="1003239" cy="52263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6994EC-E6C7-1FBE-3257-DBBC909B1534}"/>
              </a:ext>
            </a:extLst>
          </p:cNvPr>
          <p:cNvCxnSpPr>
            <a:cxnSpLocks/>
            <a:stCxn id="7" idx="1"/>
            <a:endCxn id="26" idx="3"/>
          </p:cNvCxnSpPr>
          <p:nvPr/>
        </p:nvCxnSpPr>
        <p:spPr>
          <a:xfrm flipH="1" flipV="1">
            <a:off x="4526892" y="3726060"/>
            <a:ext cx="1003239" cy="58268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A0D948-7C49-F043-7A52-B5CED7904764}"/>
              </a:ext>
            </a:extLst>
          </p:cNvPr>
          <p:cNvCxnSpPr>
            <a:cxnSpLocks/>
            <a:stCxn id="7" idx="1"/>
            <a:endCxn id="1026" idx="3"/>
          </p:cNvCxnSpPr>
          <p:nvPr/>
        </p:nvCxnSpPr>
        <p:spPr>
          <a:xfrm flipH="1" flipV="1">
            <a:off x="4526892" y="2620743"/>
            <a:ext cx="1003239" cy="168800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8A4D336-2B29-6B3C-648A-35A3EA6D99EB}"/>
              </a:ext>
            </a:extLst>
          </p:cNvPr>
          <p:cNvCxnSpPr>
            <a:cxnSpLocks/>
            <a:stCxn id="23" idx="1"/>
            <a:endCxn id="28" idx="3"/>
          </p:cNvCxnSpPr>
          <p:nvPr/>
        </p:nvCxnSpPr>
        <p:spPr>
          <a:xfrm flipH="1">
            <a:off x="4526892" y="3107791"/>
            <a:ext cx="1003239" cy="172358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CBEA49E-11E3-030C-7A9D-04455CD02553}"/>
              </a:ext>
            </a:extLst>
          </p:cNvPr>
          <p:cNvCxnSpPr>
            <a:cxnSpLocks/>
            <a:endCxn id="4" idx="1"/>
          </p:cNvCxnSpPr>
          <p:nvPr/>
        </p:nvCxnSpPr>
        <p:spPr>
          <a:xfrm>
            <a:off x="6055683" y="3089729"/>
            <a:ext cx="1226871" cy="63633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424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23" descr="Amazon Elastic Kubernetes Service (Amazon EKS) Service icon.">
            <a:extLst>
              <a:ext uri="{FF2B5EF4-FFF2-40B4-BE49-F238E27FC236}">
                <a16:creationId xmlns:a16="http://schemas.microsoft.com/office/drawing/2014/main" id="{C60F2340-784A-44EA-6F92-F73B89E0F3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414455" y="1851243"/>
            <a:ext cx="2431333" cy="243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876F9860-C4A9-9494-EBC3-97D98151983F}"/>
              </a:ext>
            </a:extLst>
          </p:cNvPr>
          <p:cNvSpPr>
            <a:spLocks noGrp="1"/>
          </p:cNvSpPr>
          <p:nvPr>
            <p:ph idx="1"/>
          </p:nvPr>
        </p:nvSpPr>
        <p:spPr>
          <a:xfrm>
            <a:off x="5031983" y="1595688"/>
            <a:ext cx="6550417" cy="3250121"/>
          </a:xfrm>
        </p:spPr>
        <p:txBody>
          <a:bodyPr/>
          <a:lstStyle/>
          <a:p>
            <a:pPr marL="457200" indent="-457200">
              <a:buFont typeface="Arial" panose="020B0604020202020204" pitchFamily="34" charset="0"/>
              <a:buChar char="•"/>
            </a:pPr>
            <a:r>
              <a:rPr lang="ko-KR" altLang="en-US" sz="2000" dirty="0"/>
              <a:t>관리형</a:t>
            </a:r>
            <a:r>
              <a:rPr lang="en-US" sz="2000" dirty="0"/>
              <a:t> Kubernetes Service</a:t>
            </a:r>
          </a:p>
          <a:p>
            <a:pPr marL="742950" lvl="1" indent="-457200">
              <a:buFont typeface="Arial" panose="020B0604020202020204" pitchFamily="34" charset="0"/>
              <a:buChar char="•"/>
            </a:pPr>
            <a:r>
              <a:rPr lang="en-US" sz="1800" dirty="0"/>
              <a:t>Kubernetes Control Plane </a:t>
            </a:r>
            <a:r>
              <a:rPr lang="ko-KR" altLang="en-US" sz="1800" dirty="0"/>
              <a:t>관리 기능 제공</a:t>
            </a:r>
            <a:endParaRPr lang="en-US" altLang="ko-KR" sz="1800" dirty="0"/>
          </a:p>
          <a:p>
            <a:pPr marL="742950" lvl="1" indent="-457200">
              <a:buFont typeface="Arial" panose="020B0604020202020204" pitchFamily="34" charset="0"/>
              <a:buChar char="•"/>
            </a:pPr>
            <a:r>
              <a:rPr lang="en-US" altLang="ko-KR" sz="1800" dirty="0"/>
              <a:t>Kubernetes Version Upgrade </a:t>
            </a:r>
            <a:r>
              <a:rPr lang="ko-KR" altLang="en-US" sz="1800" dirty="0"/>
              <a:t>기능 제공</a:t>
            </a:r>
            <a:endParaRPr lang="en-US" altLang="ko-KR" sz="1800" dirty="0"/>
          </a:p>
          <a:p>
            <a:pPr marL="7429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altLang="ko-KR" sz="2000" dirty="0"/>
              <a:t>Upstream Kubernetes </a:t>
            </a:r>
            <a:r>
              <a:rPr lang="ko-KR" altLang="en-US" sz="2000" dirty="0"/>
              <a:t>환경 제공</a:t>
            </a:r>
            <a:endParaRPr lang="en-US" altLang="ko-KR" sz="2000" dirty="0"/>
          </a:p>
          <a:p>
            <a:pPr marL="742950" lvl="1" indent="-457200">
              <a:buFont typeface="Arial" panose="020B0604020202020204" pitchFamily="34" charset="0"/>
              <a:buChar char="•"/>
            </a:pPr>
            <a:r>
              <a:rPr lang="ko-KR" altLang="en-US" sz="1800" dirty="0"/>
              <a:t>높은 호환성 보장</a:t>
            </a:r>
            <a:endParaRPr lang="en-US" altLang="ko-KR" sz="1800" dirty="0"/>
          </a:p>
          <a:p>
            <a:pPr marL="742950" lvl="1" indent="-457200">
              <a:buFont typeface="Arial" panose="020B0604020202020204" pitchFamily="34" charset="0"/>
              <a:buChar char="•"/>
            </a:pPr>
            <a:r>
              <a:rPr lang="ko-KR" altLang="en-US" sz="1800" dirty="0"/>
              <a:t>대부분의 </a:t>
            </a:r>
            <a:r>
              <a:rPr lang="en-US" altLang="ko-KR" sz="1800" dirty="0"/>
              <a:t>Kubernetes </a:t>
            </a:r>
            <a:r>
              <a:rPr lang="ko-KR" altLang="en-US" sz="1800" dirty="0"/>
              <a:t>기반의 </a:t>
            </a:r>
            <a:r>
              <a:rPr lang="en-US" altLang="ko-KR" sz="1800" dirty="0"/>
              <a:t>Tool </a:t>
            </a:r>
            <a:r>
              <a:rPr lang="ko-KR" altLang="en-US" sz="1800" dirty="0"/>
              <a:t>이용 가능</a:t>
            </a:r>
            <a:endParaRPr lang="en-US" altLang="ko-KR" sz="1600" dirty="0"/>
          </a:p>
        </p:txBody>
      </p:sp>
      <p:sp>
        <p:nvSpPr>
          <p:cNvPr id="10" name="Title 1">
            <a:extLst>
              <a:ext uri="{FF2B5EF4-FFF2-40B4-BE49-F238E27FC236}">
                <a16:creationId xmlns:a16="http://schemas.microsoft.com/office/drawing/2014/main" id="{81F0972E-3C82-4479-DBFF-B738E50ED83D}"/>
              </a:ext>
            </a:extLst>
          </p:cNvPr>
          <p:cNvSpPr>
            <a:spLocks noGrp="1"/>
          </p:cNvSpPr>
          <p:nvPr>
            <p:ph type="title"/>
          </p:nvPr>
        </p:nvSpPr>
        <p:spPr>
          <a:xfrm>
            <a:off x="609600" y="606751"/>
            <a:ext cx="10972800" cy="535531"/>
          </a:xfrm>
        </p:spPr>
        <p:txBody>
          <a:bodyPr/>
          <a:lstStyle/>
          <a:p>
            <a:r>
              <a:rPr lang="en-KR"/>
              <a:t>Amazon EKS</a:t>
            </a:r>
          </a:p>
        </p:txBody>
      </p:sp>
      <p:sp>
        <p:nvSpPr>
          <p:cNvPr id="2" name="TextBox 1">
            <a:extLst>
              <a:ext uri="{FF2B5EF4-FFF2-40B4-BE49-F238E27FC236}">
                <a16:creationId xmlns:a16="http://schemas.microsoft.com/office/drawing/2014/main" id="{E54DE40D-23C2-4F5B-55AB-9DE1604DCC66}"/>
              </a:ext>
            </a:extLst>
          </p:cNvPr>
          <p:cNvSpPr txBox="1"/>
          <p:nvPr/>
        </p:nvSpPr>
        <p:spPr>
          <a:xfrm>
            <a:off x="1371674" y="4282577"/>
            <a:ext cx="2516898" cy="369332"/>
          </a:xfrm>
          <a:prstGeom prst="rect">
            <a:avLst/>
          </a:prstGeom>
          <a:noFill/>
        </p:spPr>
        <p:txBody>
          <a:bodyPr wrap="square" rtlCol="0">
            <a:spAutoFit/>
          </a:bodyPr>
          <a:lstStyle/>
          <a:p>
            <a:pPr algn="ctr" defTabSz="685800"/>
            <a:r>
              <a:rPr lang="en-US" b="1" dirty="0"/>
              <a:t>Amazon EKS</a:t>
            </a:r>
          </a:p>
        </p:txBody>
      </p:sp>
      <p:sp>
        <p:nvSpPr>
          <p:cNvPr id="6" name="TextBox 5">
            <a:extLst>
              <a:ext uri="{FF2B5EF4-FFF2-40B4-BE49-F238E27FC236}">
                <a16:creationId xmlns:a16="http://schemas.microsoft.com/office/drawing/2014/main" id="{3C0385FA-B7EC-114F-051C-398179D8DEE0}"/>
              </a:ext>
            </a:extLst>
          </p:cNvPr>
          <p:cNvSpPr txBox="1"/>
          <p:nvPr/>
        </p:nvSpPr>
        <p:spPr>
          <a:xfrm>
            <a:off x="609600" y="5455412"/>
            <a:ext cx="10972800" cy="461665"/>
          </a:xfrm>
          <a:prstGeom prst="rect">
            <a:avLst/>
          </a:prstGeom>
          <a:solidFill>
            <a:schemeClr val="bg2">
              <a:lumMod val="75000"/>
              <a:lumOff val="25000"/>
            </a:schemeClr>
          </a:solidFill>
        </p:spPr>
        <p:txBody>
          <a:bodyPr wrap="square" lIns="0" rIns="0" rtlCol="0">
            <a:spAutoFit/>
          </a:bodyPr>
          <a:lstStyle/>
          <a:p>
            <a:pPr algn="ctr"/>
            <a:r>
              <a:rPr lang="en-KR" sz="2400" b="1" dirty="0" err="1">
                <a:sym typeface="Wingdings" pitchFamily="2" charset="2"/>
              </a:rPr>
              <a:t> MySQLd Exporter, ADOT Collector </a:t>
            </a:r>
            <a:r>
              <a:rPr lang="ko-KR" altLang="en-US" sz="2400" b="1" dirty="0" err="1">
                <a:sym typeface="Wingdings" pitchFamily="2" charset="2"/>
              </a:rPr>
              <a:t>구동</a:t>
            </a:r>
            <a:endParaRPr lang="en-KR" sz="2400" b="1" dirty="0" err="1"/>
          </a:p>
        </p:txBody>
      </p:sp>
    </p:spTree>
    <p:extLst>
      <p:ext uri="{BB962C8B-B14F-4D97-AF65-F5344CB8AC3E}">
        <p14:creationId xmlns:p14="http://schemas.microsoft.com/office/powerpoint/2010/main" val="2436437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AWS Distro for OpenTelemetry service icon.">
            <a:extLst>
              <a:ext uri="{FF2B5EF4-FFF2-40B4-BE49-F238E27FC236}">
                <a16:creationId xmlns:a16="http://schemas.microsoft.com/office/drawing/2014/main" id="{5482BCF5-A517-DC03-4267-A944987B59F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14455" y="1851242"/>
            <a:ext cx="2431333" cy="2431333"/>
          </a:xfrm>
          <a:prstGeom prst="rect">
            <a:avLst/>
          </a:prstGeom>
        </p:spPr>
      </p:pic>
      <p:sp>
        <p:nvSpPr>
          <p:cNvPr id="2" name="Title 1"/>
          <p:cNvSpPr>
            <a:spLocks noGrp="1"/>
          </p:cNvSpPr>
          <p:nvPr>
            <p:ph type="title"/>
          </p:nvPr>
        </p:nvSpPr>
        <p:spPr>
          <a:xfrm>
            <a:off x="609600" y="606751"/>
            <a:ext cx="10972800" cy="535531"/>
          </a:xfrm>
        </p:spPr>
        <p:txBody>
          <a:bodyPr/>
          <a:lstStyle/>
          <a:p>
            <a:pPr lvl="0"/>
            <a:r>
              <a:rPr lang="en-US"/>
              <a:t>ADOT</a:t>
            </a:r>
            <a:r>
              <a:rPr lang="ko-KR" altLang="en-US"/>
              <a:t> </a:t>
            </a:r>
            <a:r>
              <a:rPr lang="en-US" altLang="ko-KR"/>
              <a:t>(AWS Distro for OpenTelemetry)</a:t>
            </a:r>
            <a:r>
              <a:rPr lang="en-US"/>
              <a:t> Collector</a:t>
            </a:r>
          </a:p>
        </p:txBody>
      </p:sp>
      <p:sp>
        <p:nvSpPr>
          <p:cNvPr id="5" name="TextBox 4">
            <a:extLst>
              <a:ext uri="{FF2B5EF4-FFF2-40B4-BE49-F238E27FC236}">
                <a16:creationId xmlns:a16="http://schemas.microsoft.com/office/drawing/2014/main" id="{015C585A-EF3D-71BC-21FD-5B861B521744}"/>
              </a:ext>
            </a:extLst>
          </p:cNvPr>
          <p:cNvSpPr txBox="1"/>
          <p:nvPr/>
        </p:nvSpPr>
        <p:spPr>
          <a:xfrm>
            <a:off x="1371674" y="4282577"/>
            <a:ext cx="2516898" cy="369332"/>
          </a:xfrm>
          <a:prstGeom prst="rect">
            <a:avLst/>
          </a:prstGeom>
          <a:noFill/>
        </p:spPr>
        <p:txBody>
          <a:bodyPr wrap="square" rtlCol="0">
            <a:spAutoFit/>
          </a:bodyPr>
          <a:lstStyle/>
          <a:p>
            <a:pPr algn="ctr" defTabSz="685800"/>
            <a:r>
              <a:rPr lang="en-US" b="1" dirty="0"/>
              <a:t>ADOT Collector</a:t>
            </a:r>
          </a:p>
        </p:txBody>
      </p:sp>
      <p:sp>
        <p:nvSpPr>
          <p:cNvPr id="7" name="Content Placeholder 2">
            <a:extLst>
              <a:ext uri="{FF2B5EF4-FFF2-40B4-BE49-F238E27FC236}">
                <a16:creationId xmlns:a16="http://schemas.microsoft.com/office/drawing/2014/main" id="{54873771-F727-6207-7722-1A094349D974}"/>
              </a:ext>
            </a:extLst>
          </p:cNvPr>
          <p:cNvSpPr>
            <a:spLocks noGrp="1"/>
          </p:cNvSpPr>
          <p:nvPr>
            <p:ph idx="1"/>
          </p:nvPr>
        </p:nvSpPr>
        <p:spPr>
          <a:xfrm>
            <a:off x="5031983" y="2106645"/>
            <a:ext cx="6550417" cy="1920526"/>
          </a:xfrm>
        </p:spPr>
        <p:txBody>
          <a:bodyPr/>
          <a:lstStyle/>
          <a:p>
            <a:pPr marL="457200" indent="-457200">
              <a:buFont typeface="Arial" panose="020B0604020202020204" pitchFamily="34" charset="0"/>
              <a:buChar char="•"/>
            </a:pPr>
            <a:r>
              <a:rPr lang="en-US" altLang="ko-KR" sz="2000" dirty="0"/>
              <a:t>Log, Metric, Trace </a:t>
            </a:r>
            <a:r>
              <a:rPr lang="ko-KR" altLang="en-US" sz="2000" dirty="0"/>
              <a:t>수집 가능</a:t>
            </a:r>
            <a:endParaRPr lang="en-US" altLang="ko-KR" sz="2000" dirty="0"/>
          </a:p>
          <a:p>
            <a:pPr marL="457200" indent="-457200">
              <a:buFont typeface="Arial" panose="020B0604020202020204" pitchFamily="34" charset="0"/>
              <a:buChar char="•"/>
            </a:pPr>
            <a:r>
              <a:rPr lang="en-US" altLang="ko-KR" sz="2000" dirty="0"/>
              <a:t>Prometheus Receiver </a:t>
            </a:r>
            <a:r>
              <a:rPr lang="ko-KR" altLang="en-US" sz="2000" dirty="0"/>
              <a:t>지원</a:t>
            </a:r>
            <a:endParaRPr lang="en-US" altLang="ko-KR" sz="2000" dirty="0"/>
          </a:p>
          <a:p>
            <a:pPr marL="457200" indent="-457200">
              <a:buFont typeface="Arial" panose="020B0604020202020204" pitchFamily="34" charset="0"/>
              <a:buChar char="•"/>
            </a:pPr>
            <a:r>
              <a:rPr lang="en-US" altLang="ko-KR" sz="2000" dirty="0"/>
              <a:t>Prometheus Remote Write Exporter </a:t>
            </a:r>
            <a:r>
              <a:rPr lang="ko-KR" altLang="en-US" sz="2000" dirty="0"/>
              <a:t>지원</a:t>
            </a:r>
            <a:endParaRPr lang="en-US" altLang="ko-KR" sz="2000" dirty="0"/>
          </a:p>
          <a:p>
            <a:pPr marL="457200" indent="-457200">
              <a:buFont typeface="Arial" panose="020B0604020202020204" pitchFamily="34" charset="0"/>
              <a:buChar char="•"/>
            </a:pPr>
            <a:r>
              <a:rPr lang="ko-KR" altLang="en-US" sz="2000" dirty="0"/>
              <a:t>고가용성을 위해서 </a:t>
            </a:r>
            <a:r>
              <a:rPr lang="en-US" altLang="ko-KR" sz="2000" dirty="0"/>
              <a:t>2</a:t>
            </a:r>
            <a:r>
              <a:rPr lang="ko-KR" altLang="en-US" sz="2000" dirty="0"/>
              <a:t>개의 </a:t>
            </a:r>
            <a:r>
              <a:rPr lang="en-US" altLang="ko-KR" sz="2000" dirty="0"/>
              <a:t>Pod</a:t>
            </a:r>
            <a:r>
              <a:rPr lang="ko-KR" altLang="en-US" sz="2000" dirty="0"/>
              <a:t> 구동</a:t>
            </a:r>
            <a:endParaRPr lang="en-US" altLang="ko-KR" sz="2200" dirty="0"/>
          </a:p>
        </p:txBody>
      </p:sp>
      <p:sp>
        <p:nvSpPr>
          <p:cNvPr id="8" name="TextBox 7">
            <a:extLst>
              <a:ext uri="{FF2B5EF4-FFF2-40B4-BE49-F238E27FC236}">
                <a16:creationId xmlns:a16="http://schemas.microsoft.com/office/drawing/2014/main" id="{AC30EC4C-EB58-2E16-C51F-D7CE6BE4F8AF}"/>
              </a:ext>
            </a:extLst>
          </p:cNvPr>
          <p:cNvSpPr txBox="1"/>
          <p:nvPr/>
        </p:nvSpPr>
        <p:spPr>
          <a:xfrm>
            <a:off x="609600" y="5455412"/>
            <a:ext cx="10972800" cy="461665"/>
          </a:xfrm>
          <a:prstGeom prst="rect">
            <a:avLst/>
          </a:prstGeom>
          <a:solidFill>
            <a:schemeClr val="bg2">
              <a:lumMod val="75000"/>
              <a:lumOff val="25000"/>
            </a:schemeClr>
          </a:solidFill>
        </p:spPr>
        <p:txBody>
          <a:bodyPr wrap="square" lIns="0" rIns="0" rtlCol="0">
            <a:spAutoFit/>
          </a:bodyPr>
          <a:lstStyle/>
          <a:p>
            <a:pPr algn="ctr"/>
            <a:r>
              <a:rPr lang="en-KR" sz="2400" b="1" dirty="0" err="1">
                <a:sym typeface="Wingdings" pitchFamily="2" charset="2"/>
              </a:rPr>
              <a:t> MySQLd Exporter</a:t>
            </a:r>
            <a:r>
              <a:rPr lang="ko-KR" altLang="en-US" sz="2400" b="1" dirty="0" err="1">
                <a:sym typeface="Wingdings" pitchFamily="2" charset="2"/>
              </a:rPr>
              <a:t>의 </a:t>
            </a:r>
            <a:r>
              <a:rPr lang="en-US" altLang="ko-KR" sz="2400" b="1" dirty="0" err="1">
                <a:sym typeface="Wingdings" pitchFamily="2" charset="2"/>
              </a:rPr>
              <a:t>Metric</a:t>
            </a:r>
            <a:r>
              <a:rPr lang="ko-KR" altLang="en-US" sz="2400" b="1" dirty="0" err="1">
                <a:sym typeface="Wingdings" pitchFamily="2" charset="2"/>
              </a:rPr>
              <a:t>을 </a:t>
            </a:r>
            <a:r>
              <a:rPr lang="en-US" altLang="ko-KR" sz="2400" b="1" dirty="0" err="1">
                <a:sym typeface="Wingdings" pitchFamily="2" charset="2"/>
              </a:rPr>
              <a:t>AMP</a:t>
            </a:r>
            <a:r>
              <a:rPr lang="ko-KR" altLang="en-US" sz="2400" b="1" dirty="0" err="1">
                <a:sym typeface="Wingdings" pitchFamily="2" charset="2"/>
              </a:rPr>
              <a:t>에 전달</a:t>
            </a:r>
            <a:endParaRPr lang="en-KR" sz="2400" b="1" dirty="0" err="1"/>
          </a:p>
        </p:txBody>
      </p:sp>
    </p:spTree>
    <p:extLst>
      <p:ext uri="{BB962C8B-B14F-4D97-AF65-F5344CB8AC3E}">
        <p14:creationId xmlns:p14="http://schemas.microsoft.com/office/powerpoint/2010/main" val="2104583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6BEE9C23-64FE-70BA-1E47-B938BFC6DCD9}"/>
              </a:ext>
            </a:extLst>
          </p:cNvPr>
          <p:cNvSpPr/>
          <p:nvPr/>
        </p:nvSpPr>
        <p:spPr>
          <a:xfrm>
            <a:off x="253213" y="1860255"/>
            <a:ext cx="1553596" cy="3895651"/>
          </a:xfrm>
          <a:prstGeom prst="roundRect">
            <a:avLst>
              <a:gd name="adj" fmla="val 9689"/>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KR" sz="1600" dirty="0">
                <a:solidFill>
                  <a:schemeClr val="tx1"/>
                </a:solidFill>
              </a:rPr>
              <a:t>Source</a:t>
            </a:r>
          </a:p>
        </p:txBody>
      </p:sp>
      <p:sp>
        <p:nvSpPr>
          <p:cNvPr id="2" name="Title 1">
            <a:extLst>
              <a:ext uri="{FF2B5EF4-FFF2-40B4-BE49-F238E27FC236}">
                <a16:creationId xmlns:a16="http://schemas.microsoft.com/office/drawing/2014/main" id="{10F46F4A-A198-CFC8-D5DC-E60FA0E0502D}"/>
              </a:ext>
            </a:extLst>
          </p:cNvPr>
          <p:cNvSpPr>
            <a:spLocks noGrp="1"/>
          </p:cNvSpPr>
          <p:nvPr>
            <p:ph type="title"/>
          </p:nvPr>
        </p:nvSpPr>
        <p:spPr/>
        <p:txBody>
          <a:bodyPr/>
          <a:lstStyle/>
          <a:p>
            <a:r>
              <a:rPr lang="en-KR"/>
              <a:t>ADOT Collector </a:t>
            </a:r>
            <a:r>
              <a:rPr lang="en-US" altLang="ko-KR"/>
              <a:t>/</a:t>
            </a:r>
            <a:r>
              <a:rPr lang="ko-KR" altLang="en-US"/>
              <a:t> </a:t>
            </a:r>
            <a:r>
              <a:rPr lang="en-KR"/>
              <a:t>Pipeline</a:t>
            </a:r>
          </a:p>
        </p:txBody>
      </p:sp>
      <p:sp>
        <p:nvSpPr>
          <p:cNvPr id="5" name="Rounded Rectangle 4">
            <a:extLst>
              <a:ext uri="{FF2B5EF4-FFF2-40B4-BE49-F238E27FC236}">
                <a16:creationId xmlns:a16="http://schemas.microsoft.com/office/drawing/2014/main" id="{E20BC954-B8D4-FBC6-3F7B-080252357341}"/>
              </a:ext>
            </a:extLst>
          </p:cNvPr>
          <p:cNvSpPr/>
          <p:nvPr/>
        </p:nvSpPr>
        <p:spPr>
          <a:xfrm>
            <a:off x="2244437" y="1447799"/>
            <a:ext cx="7703126" cy="3363667"/>
          </a:xfrm>
          <a:prstGeom prst="roundRect">
            <a:avLst>
              <a:gd name="adj" fmla="val 3279"/>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KR" sz="1600" dirty="0">
                <a:solidFill>
                  <a:schemeClr val="tx1"/>
                </a:solidFill>
              </a:rPr>
              <a:t>ADOT Collector</a:t>
            </a:r>
          </a:p>
        </p:txBody>
      </p:sp>
      <p:sp>
        <p:nvSpPr>
          <p:cNvPr id="6" name="Rounded Rectangle 5">
            <a:extLst>
              <a:ext uri="{FF2B5EF4-FFF2-40B4-BE49-F238E27FC236}">
                <a16:creationId xmlns:a16="http://schemas.microsoft.com/office/drawing/2014/main" id="{A63D7478-A9AB-B5AA-FEB0-FA002DA43603}"/>
              </a:ext>
            </a:extLst>
          </p:cNvPr>
          <p:cNvSpPr/>
          <p:nvPr/>
        </p:nvSpPr>
        <p:spPr>
          <a:xfrm>
            <a:off x="2373559" y="2700569"/>
            <a:ext cx="7444882" cy="1657489"/>
          </a:xfrm>
          <a:prstGeom prst="roundRect">
            <a:avLst>
              <a:gd name="adj" fmla="val 8332"/>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KR" sz="1600" dirty="0">
                <a:solidFill>
                  <a:schemeClr val="tx1"/>
                </a:solidFill>
              </a:rPr>
              <a:t>Pipeline</a:t>
            </a:r>
          </a:p>
        </p:txBody>
      </p:sp>
      <p:sp>
        <p:nvSpPr>
          <p:cNvPr id="7" name="Rounded Rectangle 6">
            <a:extLst>
              <a:ext uri="{FF2B5EF4-FFF2-40B4-BE49-F238E27FC236}">
                <a16:creationId xmlns:a16="http://schemas.microsoft.com/office/drawing/2014/main" id="{DC1A7663-F35F-2843-95F7-65D4328853E3}"/>
              </a:ext>
            </a:extLst>
          </p:cNvPr>
          <p:cNvSpPr/>
          <p:nvPr/>
        </p:nvSpPr>
        <p:spPr>
          <a:xfrm>
            <a:off x="2522196" y="2866855"/>
            <a:ext cx="1893110" cy="1060474"/>
          </a:xfrm>
          <a:prstGeom prst="roundRect">
            <a:avLst>
              <a:gd name="adj" fmla="val 642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KR" sz="1600" dirty="0">
                <a:solidFill>
                  <a:schemeClr val="tx1"/>
                </a:solidFill>
              </a:rPr>
              <a:t>Receiver</a:t>
            </a:r>
          </a:p>
        </p:txBody>
      </p:sp>
      <p:sp>
        <p:nvSpPr>
          <p:cNvPr id="8" name="Rounded Rectangle 7">
            <a:extLst>
              <a:ext uri="{FF2B5EF4-FFF2-40B4-BE49-F238E27FC236}">
                <a16:creationId xmlns:a16="http://schemas.microsoft.com/office/drawing/2014/main" id="{3F96971D-97C6-C587-B528-87A5343B7519}"/>
              </a:ext>
            </a:extLst>
          </p:cNvPr>
          <p:cNvSpPr/>
          <p:nvPr/>
        </p:nvSpPr>
        <p:spPr>
          <a:xfrm>
            <a:off x="5149444" y="2866853"/>
            <a:ext cx="1893110" cy="1060474"/>
          </a:xfrm>
          <a:prstGeom prst="roundRect">
            <a:avLst>
              <a:gd name="adj" fmla="val 642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KR" sz="1600" dirty="0">
                <a:solidFill>
                  <a:schemeClr val="tx1"/>
                </a:solidFill>
              </a:rPr>
              <a:t>Processor</a:t>
            </a:r>
          </a:p>
        </p:txBody>
      </p:sp>
      <p:sp>
        <p:nvSpPr>
          <p:cNvPr id="9" name="Rounded Rectangle 8">
            <a:extLst>
              <a:ext uri="{FF2B5EF4-FFF2-40B4-BE49-F238E27FC236}">
                <a16:creationId xmlns:a16="http://schemas.microsoft.com/office/drawing/2014/main" id="{9D7DD411-2F3B-40C4-7A98-2B683AA32E85}"/>
              </a:ext>
            </a:extLst>
          </p:cNvPr>
          <p:cNvSpPr/>
          <p:nvPr/>
        </p:nvSpPr>
        <p:spPr>
          <a:xfrm>
            <a:off x="7776693" y="2866854"/>
            <a:ext cx="1893110" cy="1060473"/>
          </a:xfrm>
          <a:prstGeom prst="roundRect">
            <a:avLst>
              <a:gd name="adj" fmla="val 642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KR" sz="1600" dirty="0">
                <a:solidFill>
                  <a:schemeClr val="tx1"/>
                </a:solidFill>
              </a:rPr>
              <a:t>Exporter</a:t>
            </a:r>
          </a:p>
        </p:txBody>
      </p:sp>
      <p:sp>
        <p:nvSpPr>
          <p:cNvPr id="10" name="Rounded Rectangle 9">
            <a:extLst>
              <a:ext uri="{FF2B5EF4-FFF2-40B4-BE49-F238E27FC236}">
                <a16:creationId xmlns:a16="http://schemas.microsoft.com/office/drawing/2014/main" id="{1B70366E-1313-ADC4-C0D1-AEDF596FE320}"/>
              </a:ext>
            </a:extLst>
          </p:cNvPr>
          <p:cNvSpPr/>
          <p:nvPr/>
        </p:nvSpPr>
        <p:spPr>
          <a:xfrm>
            <a:off x="2657619" y="3045412"/>
            <a:ext cx="1622263" cy="449229"/>
          </a:xfrm>
          <a:prstGeom prst="roundRect">
            <a:avLst>
              <a:gd name="adj" fmla="val 1377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KR" sz="1400" dirty="0">
                <a:solidFill>
                  <a:schemeClr val="tx1"/>
                </a:solidFill>
              </a:rPr>
              <a:t>Prometheus</a:t>
            </a:r>
          </a:p>
        </p:txBody>
      </p:sp>
      <p:sp>
        <p:nvSpPr>
          <p:cNvPr id="12" name="Rounded Rectangle 11">
            <a:extLst>
              <a:ext uri="{FF2B5EF4-FFF2-40B4-BE49-F238E27FC236}">
                <a16:creationId xmlns:a16="http://schemas.microsoft.com/office/drawing/2014/main" id="{17117B25-4D07-F5D8-3E70-23F2092833ED}"/>
              </a:ext>
            </a:extLst>
          </p:cNvPr>
          <p:cNvSpPr/>
          <p:nvPr/>
        </p:nvSpPr>
        <p:spPr>
          <a:xfrm>
            <a:off x="7937388" y="3045410"/>
            <a:ext cx="1622263" cy="449229"/>
          </a:xfrm>
          <a:prstGeom prst="roundRect">
            <a:avLst>
              <a:gd name="adj" fmla="val 1377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KR" sz="1400" dirty="0">
                <a:solidFill>
                  <a:schemeClr val="tx1"/>
                </a:solidFill>
              </a:rPr>
              <a:t>Prometheus</a:t>
            </a:r>
          </a:p>
          <a:p>
            <a:pPr algn="ctr"/>
            <a:r>
              <a:rPr lang="en-KR" sz="1400" dirty="0">
                <a:solidFill>
                  <a:schemeClr val="tx1"/>
                </a:solidFill>
              </a:rPr>
              <a:t>Remote Write</a:t>
            </a:r>
          </a:p>
        </p:txBody>
      </p:sp>
      <p:sp>
        <p:nvSpPr>
          <p:cNvPr id="20" name="Rounded Rectangle 19">
            <a:extLst>
              <a:ext uri="{FF2B5EF4-FFF2-40B4-BE49-F238E27FC236}">
                <a16:creationId xmlns:a16="http://schemas.microsoft.com/office/drawing/2014/main" id="{4177F92D-4EEF-8093-93C5-5FD9E9384AF5}"/>
              </a:ext>
            </a:extLst>
          </p:cNvPr>
          <p:cNvSpPr/>
          <p:nvPr/>
        </p:nvSpPr>
        <p:spPr>
          <a:xfrm>
            <a:off x="10385191" y="2571467"/>
            <a:ext cx="1553596" cy="2240000"/>
          </a:xfrm>
          <a:prstGeom prst="roundRect">
            <a:avLst>
              <a:gd name="adj" fmla="val 4977"/>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KR" sz="1600" dirty="0">
                <a:solidFill>
                  <a:schemeClr val="tx1"/>
                </a:solidFill>
              </a:rPr>
              <a:t>Destination</a:t>
            </a:r>
          </a:p>
        </p:txBody>
      </p:sp>
      <p:pic>
        <p:nvPicPr>
          <p:cNvPr id="21" name="Graphic 20" descr="Amazon Managed Service for Prometheus service icon.">
            <a:extLst>
              <a:ext uri="{FF2B5EF4-FFF2-40B4-BE49-F238E27FC236}">
                <a16:creationId xmlns:a16="http://schemas.microsoft.com/office/drawing/2014/main" id="{0454118E-9C34-73B8-549D-C4012005457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888799" y="3112695"/>
            <a:ext cx="568790" cy="568790"/>
          </a:xfrm>
          <a:prstGeom prst="rect">
            <a:avLst/>
          </a:prstGeom>
        </p:spPr>
      </p:pic>
      <p:sp>
        <p:nvSpPr>
          <p:cNvPr id="22" name="TextBox 21">
            <a:extLst>
              <a:ext uri="{FF2B5EF4-FFF2-40B4-BE49-F238E27FC236}">
                <a16:creationId xmlns:a16="http://schemas.microsoft.com/office/drawing/2014/main" id="{2C67A1F7-200B-9A04-14DD-25CF9691A215}"/>
              </a:ext>
            </a:extLst>
          </p:cNvPr>
          <p:cNvSpPr txBox="1"/>
          <p:nvPr/>
        </p:nvSpPr>
        <p:spPr>
          <a:xfrm>
            <a:off x="11012092" y="3681485"/>
            <a:ext cx="322204" cy="276999"/>
          </a:xfrm>
          <a:prstGeom prst="rect">
            <a:avLst/>
          </a:prstGeom>
          <a:noFill/>
        </p:spPr>
        <p:txBody>
          <a:bodyPr wrap="none" lIns="0" rIns="0" rtlCol="0">
            <a:spAutoFit/>
          </a:bodyPr>
          <a:lstStyle/>
          <a:p>
            <a:pPr algn="ctr"/>
            <a:r>
              <a:rPr lang="en-KR" sz="1200" dirty="0" err="1"/>
              <a:t>AMP</a:t>
            </a:r>
          </a:p>
        </p:txBody>
      </p:sp>
      <p:pic>
        <p:nvPicPr>
          <p:cNvPr id="4" name="Picture 2" descr="MySQL Exporter - ExporterHub">
            <a:extLst>
              <a:ext uri="{FF2B5EF4-FFF2-40B4-BE49-F238E27FC236}">
                <a16:creationId xmlns:a16="http://schemas.microsoft.com/office/drawing/2014/main" id="{D0051623-6739-1B75-8F85-62CEDF7F03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43" y="2028998"/>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B56AC48-6319-9201-824B-8A78D3A7812F}"/>
              </a:ext>
            </a:extLst>
          </p:cNvPr>
          <p:cNvSpPr txBox="1"/>
          <p:nvPr/>
        </p:nvSpPr>
        <p:spPr>
          <a:xfrm>
            <a:off x="416195" y="2554549"/>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Writer</a:t>
            </a:r>
          </a:p>
        </p:txBody>
      </p:sp>
      <p:pic>
        <p:nvPicPr>
          <p:cNvPr id="14" name="Picture 2" descr="MySQL Exporter - ExporterHub">
            <a:extLst>
              <a:ext uri="{FF2B5EF4-FFF2-40B4-BE49-F238E27FC236}">
                <a16:creationId xmlns:a16="http://schemas.microsoft.com/office/drawing/2014/main" id="{4337A3A6-D724-EBEB-4753-E9AA00180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43" y="3134315"/>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2E6FBA0-7F9D-3E36-A556-345B46EDFBCF}"/>
              </a:ext>
            </a:extLst>
          </p:cNvPr>
          <p:cNvSpPr txBox="1"/>
          <p:nvPr/>
        </p:nvSpPr>
        <p:spPr>
          <a:xfrm>
            <a:off x="416195" y="3659866"/>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pic>
        <p:nvPicPr>
          <p:cNvPr id="16" name="Picture 2" descr="MySQL Exporter - ExporterHub">
            <a:extLst>
              <a:ext uri="{FF2B5EF4-FFF2-40B4-BE49-F238E27FC236}">
                <a16:creationId xmlns:a16="http://schemas.microsoft.com/office/drawing/2014/main" id="{CD7673E7-A57E-74B0-FF91-0DFD88856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43" y="4239633"/>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1A72B7F-0544-1A80-5FD8-84DEAEF844D1}"/>
              </a:ext>
            </a:extLst>
          </p:cNvPr>
          <p:cNvSpPr txBox="1"/>
          <p:nvPr/>
        </p:nvSpPr>
        <p:spPr>
          <a:xfrm>
            <a:off x="416195" y="4765184"/>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cxnSp>
        <p:nvCxnSpPr>
          <p:cNvPr id="34" name="Straight Arrow Connector 33">
            <a:extLst>
              <a:ext uri="{FF2B5EF4-FFF2-40B4-BE49-F238E27FC236}">
                <a16:creationId xmlns:a16="http://schemas.microsoft.com/office/drawing/2014/main" id="{3FB8167D-D3C1-D2E6-D1F0-4C046EE235A0}"/>
              </a:ext>
            </a:extLst>
          </p:cNvPr>
          <p:cNvCxnSpPr>
            <a:cxnSpLocks/>
            <a:stCxn id="4" idx="3"/>
            <a:endCxn id="7" idx="1"/>
          </p:cNvCxnSpPr>
          <p:nvPr/>
        </p:nvCxnSpPr>
        <p:spPr>
          <a:xfrm>
            <a:off x="1423068" y="2291773"/>
            <a:ext cx="1099128" cy="110531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FA8C5A-2C41-04A7-0D7D-2F053CB8271D}"/>
              </a:ext>
            </a:extLst>
          </p:cNvPr>
          <p:cNvCxnSpPr>
            <a:cxnSpLocks/>
            <a:stCxn id="14" idx="3"/>
            <a:endCxn id="7" idx="1"/>
          </p:cNvCxnSpPr>
          <p:nvPr/>
        </p:nvCxnSpPr>
        <p:spPr>
          <a:xfrm>
            <a:off x="1423068" y="3397090"/>
            <a:ext cx="1099128" cy="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1429EB2-5D08-FA70-AA85-7C100254E2E1}"/>
              </a:ext>
            </a:extLst>
          </p:cNvPr>
          <p:cNvCxnSpPr>
            <a:cxnSpLocks/>
            <a:stCxn id="16" idx="3"/>
            <a:endCxn id="7" idx="1"/>
          </p:cNvCxnSpPr>
          <p:nvPr/>
        </p:nvCxnSpPr>
        <p:spPr>
          <a:xfrm flipV="1">
            <a:off x="1423068" y="3397092"/>
            <a:ext cx="1099128" cy="110531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522810-DBCB-F818-1712-53A212F5C0DF}"/>
              </a:ext>
            </a:extLst>
          </p:cNvPr>
          <p:cNvCxnSpPr>
            <a:cxnSpLocks/>
            <a:endCxn id="8" idx="1"/>
          </p:cNvCxnSpPr>
          <p:nvPr/>
        </p:nvCxnSpPr>
        <p:spPr>
          <a:xfrm flipV="1">
            <a:off x="4409004" y="3397090"/>
            <a:ext cx="740440" cy="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F1A9995-4D60-D19F-CFD3-9E4C4ECC6632}"/>
              </a:ext>
            </a:extLst>
          </p:cNvPr>
          <p:cNvCxnSpPr>
            <a:cxnSpLocks/>
            <a:stCxn id="8" idx="3"/>
            <a:endCxn id="9" idx="1"/>
          </p:cNvCxnSpPr>
          <p:nvPr/>
        </p:nvCxnSpPr>
        <p:spPr>
          <a:xfrm>
            <a:off x="7042554" y="3397090"/>
            <a:ext cx="734139"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5B97F2-F1AE-DE3A-073D-8FBE687DD095}"/>
              </a:ext>
            </a:extLst>
          </p:cNvPr>
          <p:cNvCxnSpPr>
            <a:cxnSpLocks/>
            <a:stCxn id="9" idx="3"/>
            <a:endCxn id="21" idx="1"/>
          </p:cNvCxnSpPr>
          <p:nvPr/>
        </p:nvCxnSpPr>
        <p:spPr>
          <a:xfrm flipV="1">
            <a:off x="9669803" y="3397090"/>
            <a:ext cx="1218996"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650DC263-343C-E0A4-EC10-57F070D3096F}"/>
              </a:ext>
            </a:extLst>
          </p:cNvPr>
          <p:cNvSpPr/>
          <p:nvPr/>
        </p:nvSpPr>
        <p:spPr>
          <a:xfrm>
            <a:off x="4254612" y="1557868"/>
            <a:ext cx="3682776" cy="957306"/>
          </a:xfrm>
          <a:prstGeom prst="roundRect">
            <a:avLst>
              <a:gd name="adj" fmla="val 8332"/>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b"/>
          <a:lstStyle/>
          <a:p>
            <a:pPr algn="ctr"/>
            <a:r>
              <a:rPr lang="en-KR" sz="1600" dirty="0">
                <a:solidFill>
                  <a:schemeClr val="tx1"/>
                </a:solidFill>
              </a:rPr>
              <a:t>Extension</a:t>
            </a:r>
          </a:p>
        </p:txBody>
      </p:sp>
      <p:sp>
        <p:nvSpPr>
          <p:cNvPr id="3" name="Rounded Rectangle 2">
            <a:extLst>
              <a:ext uri="{FF2B5EF4-FFF2-40B4-BE49-F238E27FC236}">
                <a16:creationId xmlns:a16="http://schemas.microsoft.com/office/drawing/2014/main" id="{207F04C7-E7E6-4973-0387-A3FA4AB4F10A}"/>
              </a:ext>
            </a:extLst>
          </p:cNvPr>
          <p:cNvSpPr/>
          <p:nvPr/>
        </p:nvSpPr>
        <p:spPr>
          <a:xfrm>
            <a:off x="6205407" y="1678465"/>
            <a:ext cx="1622263" cy="449229"/>
          </a:xfrm>
          <a:prstGeom prst="roundRect">
            <a:avLst>
              <a:gd name="adj" fmla="val 1377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KR" sz="1400" dirty="0">
                <a:solidFill>
                  <a:schemeClr val="tx1"/>
                </a:solidFill>
              </a:rPr>
              <a:t>AWS SigV4Auth</a:t>
            </a:r>
          </a:p>
        </p:txBody>
      </p:sp>
      <p:sp>
        <p:nvSpPr>
          <p:cNvPr id="11" name="Rounded Rectangle 10">
            <a:extLst>
              <a:ext uri="{FF2B5EF4-FFF2-40B4-BE49-F238E27FC236}">
                <a16:creationId xmlns:a16="http://schemas.microsoft.com/office/drawing/2014/main" id="{53C2D9B1-1B3E-419F-55B2-1280F1BF122C}"/>
              </a:ext>
            </a:extLst>
          </p:cNvPr>
          <p:cNvSpPr/>
          <p:nvPr/>
        </p:nvSpPr>
        <p:spPr>
          <a:xfrm>
            <a:off x="4364330" y="1678465"/>
            <a:ext cx="1622263" cy="449229"/>
          </a:xfrm>
          <a:prstGeom prst="roundRect">
            <a:avLst>
              <a:gd name="adj" fmla="val 1377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KR" sz="1400" dirty="0">
                <a:solidFill>
                  <a:schemeClr val="tx1"/>
                </a:solidFill>
              </a:rPr>
              <a:t>Health Check</a:t>
            </a:r>
          </a:p>
        </p:txBody>
      </p:sp>
    </p:spTree>
    <p:extLst>
      <p:ext uri="{BB962C8B-B14F-4D97-AF65-F5344CB8AC3E}">
        <p14:creationId xmlns:p14="http://schemas.microsoft.com/office/powerpoint/2010/main" val="351637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440704-2B02-A2B9-2091-9FFF91F52907}"/>
              </a:ext>
            </a:extLst>
          </p:cNvPr>
          <p:cNvSpPr/>
          <p:nvPr/>
        </p:nvSpPr>
        <p:spPr>
          <a:xfrm>
            <a:off x="0" y="0"/>
            <a:ext cx="5207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800" dirty="0">
                <a:solidFill>
                  <a:schemeClr val="accent1">
                    <a:lumMod val="40000"/>
                    <a:lumOff val="60000"/>
                  </a:schemeClr>
                </a:solidFill>
              </a:rPr>
              <a:t>    receivers:</a:t>
            </a:r>
          </a:p>
          <a:p>
            <a:r>
              <a:rPr lang="en-US" sz="800" dirty="0">
                <a:solidFill>
                  <a:schemeClr val="accent1">
                    <a:lumMod val="40000"/>
                    <a:lumOff val="60000"/>
                  </a:schemeClr>
                </a:solidFill>
              </a:rPr>
              <a:t>      prometheus:</a:t>
            </a:r>
          </a:p>
          <a:p>
            <a:r>
              <a:rPr lang="en-US" sz="800" dirty="0">
                <a:solidFill>
                  <a:schemeClr val="tx1"/>
                </a:solidFill>
              </a:rPr>
              <a:t>        config:</a:t>
            </a:r>
          </a:p>
          <a:p>
            <a:r>
              <a:rPr lang="en-US" sz="800" dirty="0">
                <a:solidFill>
                  <a:schemeClr val="tx1"/>
                </a:solidFill>
              </a:rPr>
              <a:t>          global:</a:t>
            </a:r>
          </a:p>
          <a:p>
            <a:r>
              <a:rPr lang="en-US" sz="800" dirty="0">
                <a:solidFill>
                  <a:schemeClr val="tx1"/>
                </a:solidFill>
              </a:rPr>
              <a:t>            scrape_interval: 30s</a:t>
            </a:r>
          </a:p>
          <a:p>
            <a:r>
              <a:rPr lang="en-US" sz="800" dirty="0">
                <a:solidFill>
                  <a:schemeClr val="tx1"/>
                </a:solidFill>
              </a:rPr>
              <a:t>            scrape_timeout: 10s</a:t>
            </a:r>
          </a:p>
          <a:p>
            <a:endParaRPr lang="en-US" sz="800" dirty="0">
              <a:solidFill>
                <a:schemeClr val="tx1"/>
              </a:solidFill>
            </a:endParaRPr>
          </a:p>
          <a:p>
            <a:r>
              <a:rPr lang="en-US" sz="800" dirty="0">
                <a:solidFill>
                  <a:schemeClr val="tx1"/>
                </a:solidFill>
              </a:rPr>
              <a:t>          scrape_configs:</a:t>
            </a:r>
          </a:p>
          <a:p>
            <a:r>
              <a:rPr lang="en-US" sz="800" dirty="0">
                <a:solidFill>
                  <a:schemeClr val="tx1"/>
                </a:solidFill>
              </a:rPr>
              <a:t>          - job_name: kubernetes-pods</a:t>
            </a:r>
          </a:p>
          <a:p>
            <a:r>
              <a:rPr lang="en-US" sz="800" dirty="0">
                <a:solidFill>
                  <a:schemeClr val="tx1"/>
                </a:solidFill>
              </a:rPr>
              <a:t>            kubernetes_sd_configs:</a:t>
            </a:r>
          </a:p>
          <a:p>
            <a:r>
              <a:rPr lang="en-US" sz="800" dirty="0">
                <a:solidFill>
                  <a:schemeClr val="tx1"/>
                </a:solidFill>
              </a:rPr>
              <a:t>            - role: pod</a:t>
            </a:r>
          </a:p>
          <a:p>
            <a:r>
              <a:rPr lang="en-US" sz="800" dirty="0">
                <a:solidFill>
                  <a:schemeClr val="tx1"/>
                </a:solidFill>
              </a:rPr>
              <a:t>            relabel_configs:</a:t>
            </a:r>
          </a:p>
          <a:p>
            <a:r>
              <a:rPr lang="en-US" sz="800" dirty="0">
                <a:solidFill>
                  <a:schemeClr val="tx1"/>
                </a:solidFill>
              </a:rPr>
              <a:t>            - action: keep</a:t>
            </a:r>
          </a:p>
          <a:p>
            <a:r>
              <a:rPr lang="en-US" sz="800" dirty="0">
                <a:solidFill>
                  <a:schemeClr val="tx1"/>
                </a:solidFill>
              </a:rPr>
              <a:t>              regex: true</a:t>
            </a:r>
          </a:p>
          <a:p>
            <a:r>
              <a:rPr lang="en-US" sz="800" dirty="0">
                <a:solidFill>
                  <a:schemeClr val="tx1"/>
                </a:solidFill>
              </a:rPr>
              <a:t>              source_labels:</a:t>
            </a:r>
          </a:p>
          <a:p>
            <a:r>
              <a:rPr lang="en-US" sz="800" dirty="0">
                <a:solidFill>
                  <a:schemeClr val="tx1"/>
                </a:solidFill>
              </a:rPr>
              <a:t>              - __meta_kubernetes_pod_annotation_prometheus_io_scrape</a:t>
            </a:r>
          </a:p>
          <a:p>
            <a:r>
              <a:rPr lang="en-US" sz="800" dirty="0">
                <a:solidFill>
                  <a:schemeClr val="tx1"/>
                </a:solidFill>
              </a:rPr>
              <a:t>            - action: replace</a:t>
            </a:r>
          </a:p>
          <a:p>
            <a:r>
              <a:rPr lang="en-US" sz="800" dirty="0">
                <a:solidFill>
                  <a:schemeClr val="tx1"/>
                </a:solidFill>
              </a:rPr>
              <a:t>              regex: (https?)</a:t>
            </a:r>
          </a:p>
          <a:p>
            <a:r>
              <a:rPr lang="en-US" sz="800" dirty="0">
                <a:solidFill>
                  <a:schemeClr val="tx1"/>
                </a:solidFill>
              </a:rPr>
              <a:t>              source_labels:</a:t>
            </a:r>
          </a:p>
          <a:p>
            <a:r>
              <a:rPr lang="en-US" sz="800" dirty="0">
                <a:solidFill>
                  <a:schemeClr val="tx1"/>
                </a:solidFill>
              </a:rPr>
              <a:t>              - __meta_kubernetes_pod_annotation_prometheus_io_scheme</a:t>
            </a:r>
          </a:p>
          <a:p>
            <a:r>
              <a:rPr lang="en-US" sz="800" dirty="0">
                <a:solidFill>
                  <a:schemeClr val="tx1"/>
                </a:solidFill>
              </a:rPr>
              <a:t>              target_label: __scheme__</a:t>
            </a:r>
          </a:p>
          <a:p>
            <a:r>
              <a:rPr lang="en-US" sz="800" dirty="0">
                <a:solidFill>
                  <a:schemeClr val="tx1"/>
                </a:solidFill>
              </a:rPr>
              <a:t>            - action: replace</a:t>
            </a:r>
          </a:p>
          <a:p>
            <a:r>
              <a:rPr lang="en-US" sz="800" dirty="0">
                <a:solidFill>
                  <a:schemeClr val="tx1"/>
                </a:solidFill>
              </a:rPr>
              <a:t>              regex: (.+)</a:t>
            </a:r>
          </a:p>
          <a:p>
            <a:r>
              <a:rPr lang="en-US" sz="800" dirty="0">
                <a:solidFill>
                  <a:schemeClr val="tx1"/>
                </a:solidFill>
              </a:rPr>
              <a:t>              source_labels:</a:t>
            </a:r>
          </a:p>
          <a:p>
            <a:r>
              <a:rPr lang="en-US" sz="800" dirty="0">
                <a:solidFill>
                  <a:schemeClr val="tx1"/>
                </a:solidFill>
              </a:rPr>
              <a:t>              - __meta_kubernetes_pod_annotation_prometheus_io_path</a:t>
            </a:r>
          </a:p>
          <a:p>
            <a:r>
              <a:rPr lang="en-US" sz="800" dirty="0">
                <a:solidFill>
                  <a:schemeClr val="tx1"/>
                </a:solidFill>
              </a:rPr>
              <a:t>              target_label: __metrics_path__</a:t>
            </a:r>
          </a:p>
          <a:p>
            <a:r>
              <a:rPr lang="en-US" sz="800" dirty="0">
                <a:solidFill>
                  <a:schemeClr val="tx1"/>
                </a:solidFill>
              </a:rPr>
              <a:t>            - action: replace</a:t>
            </a:r>
          </a:p>
          <a:p>
            <a:r>
              <a:rPr lang="en-US" sz="800" dirty="0">
                <a:solidFill>
                  <a:schemeClr val="tx1"/>
                </a:solidFill>
              </a:rPr>
              <a:t>              regex: ([^:]+)(?::\d+)?;(\d+)</a:t>
            </a:r>
          </a:p>
          <a:p>
            <a:r>
              <a:rPr lang="en-US" sz="800" dirty="0">
                <a:solidFill>
                  <a:schemeClr val="tx1"/>
                </a:solidFill>
              </a:rPr>
              <a:t>              replacement: $$1:$$2</a:t>
            </a:r>
          </a:p>
          <a:p>
            <a:r>
              <a:rPr lang="en-US" sz="800" dirty="0">
                <a:solidFill>
                  <a:schemeClr val="tx1"/>
                </a:solidFill>
              </a:rPr>
              <a:t>              source_labels:</a:t>
            </a:r>
          </a:p>
          <a:p>
            <a:r>
              <a:rPr lang="en-US" sz="800" dirty="0">
                <a:solidFill>
                  <a:schemeClr val="tx1"/>
                </a:solidFill>
              </a:rPr>
              <a:t>              - __address__</a:t>
            </a:r>
          </a:p>
          <a:p>
            <a:r>
              <a:rPr lang="en-US" sz="800" dirty="0">
                <a:solidFill>
                  <a:schemeClr val="tx1"/>
                </a:solidFill>
              </a:rPr>
              <a:t>              - __meta_kubernetes_pod_annotation_prometheus_io_port</a:t>
            </a:r>
          </a:p>
          <a:p>
            <a:r>
              <a:rPr lang="en-US" sz="800" dirty="0">
                <a:solidFill>
                  <a:schemeClr val="tx1"/>
                </a:solidFill>
              </a:rPr>
              <a:t>              target_label: __address__</a:t>
            </a:r>
          </a:p>
          <a:p>
            <a:r>
              <a:rPr lang="en-US" sz="800" dirty="0">
                <a:solidFill>
                  <a:schemeClr val="tx1"/>
                </a:solidFill>
              </a:rPr>
              <a:t>            - action: labelmap</a:t>
            </a:r>
          </a:p>
          <a:p>
            <a:r>
              <a:rPr lang="en-US" sz="800" dirty="0">
                <a:solidFill>
                  <a:schemeClr val="tx1"/>
                </a:solidFill>
              </a:rPr>
              <a:t>              regex: __meta_kubernetes_pod_annotation_prometheus_io_param_(.+)</a:t>
            </a:r>
          </a:p>
          <a:p>
            <a:r>
              <a:rPr lang="en-US" sz="800" dirty="0">
                <a:solidFill>
                  <a:schemeClr val="tx1"/>
                </a:solidFill>
              </a:rPr>
              <a:t>              replacement: __param_$$1</a:t>
            </a:r>
          </a:p>
          <a:p>
            <a:r>
              <a:rPr lang="en-US" sz="800" dirty="0">
                <a:solidFill>
                  <a:schemeClr val="tx1"/>
                </a:solidFill>
              </a:rPr>
              <a:t>            - action: labelmap</a:t>
            </a:r>
          </a:p>
          <a:p>
            <a:r>
              <a:rPr lang="en-US" sz="800" dirty="0">
                <a:solidFill>
                  <a:schemeClr val="tx1"/>
                </a:solidFill>
              </a:rPr>
              <a:t>              regex: __meta_kubernetes_pod_label_(.+)</a:t>
            </a:r>
          </a:p>
          <a:p>
            <a:r>
              <a:rPr lang="en-US" sz="800" dirty="0">
                <a:solidFill>
                  <a:schemeClr val="tx1"/>
                </a:solidFill>
              </a:rPr>
              <a:t>            - action: replace</a:t>
            </a:r>
          </a:p>
          <a:p>
            <a:r>
              <a:rPr lang="en-US" sz="800" dirty="0">
                <a:solidFill>
                  <a:schemeClr val="tx1"/>
                </a:solidFill>
              </a:rPr>
              <a:t>              source_labels:</a:t>
            </a:r>
          </a:p>
          <a:p>
            <a:r>
              <a:rPr lang="en-US" sz="800" dirty="0">
                <a:solidFill>
                  <a:schemeClr val="tx1"/>
                </a:solidFill>
              </a:rPr>
              <a:t>              - __meta_kubernetes_namespace</a:t>
            </a:r>
          </a:p>
          <a:p>
            <a:r>
              <a:rPr lang="en-US" sz="800" dirty="0">
                <a:solidFill>
                  <a:schemeClr val="tx1"/>
                </a:solidFill>
              </a:rPr>
              <a:t>              target_label: kubernetes_namespace</a:t>
            </a:r>
          </a:p>
          <a:p>
            <a:r>
              <a:rPr lang="en-US" sz="800" dirty="0">
                <a:solidFill>
                  <a:schemeClr val="tx1"/>
                </a:solidFill>
              </a:rPr>
              <a:t>            - action: replace</a:t>
            </a:r>
          </a:p>
          <a:p>
            <a:r>
              <a:rPr lang="en-US" sz="800" dirty="0">
                <a:solidFill>
                  <a:schemeClr val="tx1"/>
                </a:solidFill>
              </a:rPr>
              <a:t>              source_labels:</a:t>
            </a:r>
          </a:p>
          <a:p>
            <a:r>
              <a:rPr lang="en-US" sz="800" dirty="0">
                <a:solidFill>
                  <a:schemeClr val="tx1"/>
                </a:solidFill>
              </a:rPr>
              <a:t>              - __meta_kubernetes_pod_name</a:t>
            </a:r>
          </a:p>
          <a:p>
            <a:r>
              <a:rPr lang="en-US" sz="800" dirty="0">
                <a:solidFill>
                  <a:schemeClr val="tx1"/>
                </a:solidFill>
              </a:rPr>
              <a:t>              target_label: kubernetes_pod_name</a:t>
            </a:r>
          </a:p>
          <a:p>
            <a:r>
              <a:rPr lang="en-US" sz="800" dirty="0">
                <a:solidFill>
                  <a:schemeClr val="tx1"/>
                </a:solidFill>
              </a:rPr>
              <a:t>            - action: drop</a:t>
            </a:r>
          </a:p>
          <a:p>
            <a:r>
              <a:rPr lang="en-US" sz="800" dirty="0">
                <a:solidFill>
                  <a:schemeClr val="tx1"/>
                </a:solidFill>
              </a:rPr>
              <a:t>              regex: Pending|Succeeded|Failed|Completed</a:t>
            </a:r>
          </a:p>
          <a:p>
            <a:r>
              <a:rPr lang="en-US" sz="800" dirty="0">
                <a:solidFill>
                  <a:schemeClr val="tx1"/>
                </a:solidFill>
              </a:rPr>
              <a:t>              source_labels:</a:t>
            </a:r>
          </a:p>
          <a:p>
            <a:r>
              <a:rPr lang="en-US" sz="800" dirty="0">
                <a:solidFill>
                  <a:schemeClr val="tx1"/>
                </a:solidFill>
              </a:rPr>
              <a:t>              - __meta_kubernetes_pod_phase</a:t>
            </a:r>
          </a:p>
          <a:p>
            <a:endParaRPr lang="en-US" sz="1050" dirty="0">
              <a:solidFill>
                <a:schemeClr val="tx1"/>
              </a:solidFill>
            </a:endParaRPr>
          </a:p>
          <a:p>
            <a:r>
              <a:rPr lang="en-US" sz="1050" dirty="0">
                <a:solidFill>
                  <a:schemeClr val="tx1"/>
                </a:solidFill>
              </a:rPr>
              <a:t>    </a:t>
            </a:r>
          </a:p>
        </p:txBody>
      </p:sp>
      <p:sp>
        <p:nvSpPr>
          <p:cNvPr id="2" name="Title 1">
            <a:extLst>
              <a:ext uri="{FF2B5EF4-FFF2-40B4-BE49-F238E27FC236}">
                <a16:creationId xmlns:a16="http://schemas.microsoft.com/office/drawing/2014/main" id="{10F46F4A-A198-CFC8-D5DC-E60FA0E0502D}"/>
              </a:ext>
            </a:extLst>
          </p:cNvPr>
          <p:cNvSpPr>
            <a:spLocks noGrp="1"/>
          </p:cNvSpPr>
          <p:nvPr>
            <p:ph type="title"/>
          </p:nvPr>
        </p:nvSpPr>
        <p:spPr/>
        <p:txBody>
          <a:bodyPr/>
          <a:lstStyle/>
          <a:p>
            <a:pPr algn="r"/>
            <a:r>
              <a:rPr lang="en-KR"/>
              <a:t>ADOT Collector </a:t>
            </a:r>
            <a:r>
              <a:rPr lang="en-US" altLang="ko-KR"/>
              <a:t>/</a:t>
            </a:r>
            <a:r>
              <a:rPr lang="ko-KR" altLang="en-US"/>
              <a:t> </a:t>
            </a:r>
            <a:r>
              <a:rPr lang="en-US" altLang="ko-KR"/>
              <a:t>Config</a:t>
            </a:r>
            <a:endParaRPr lang="en-KR"/>
          </a:p>
        </p:txBody>
      </p:sp>
      <p:sp>
        <p:nvSpPr>
          <p:cNvPr id="3" name="Rectangle 2">
            <a:extLst>
              <a:ext uri="{FF2B5EF4-FFF2-40B4-BE49-F238E27FC236}">
                <a16:creationId xmlns:a16="http://schemas.microsoft.com/office/drawing/2014/main" id="{F712AEA1-F663-D4FF-D62B-73E4C060D796}"/>
              </a:ext>
            </a:extLst>
          </p:cNvPr>
          <p:cNvSpPr/>
          <p:nvPr/>
        </p:nvSpPr>
        <p:spPr>
          <a:xfrm>
            <a:off x="5207000" y="4318001"/>
            <a:ext cx="5207000" cy="253999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endParaRPr lang="en-US" sz="800" dirty="0">
              <a:solidFill>
                <a:schemeClr val="tx1"/>
              </a:solidFill>
            </a:endParaRPr>
          </a:p>
          <a:p>
            <a:r>
              <a:rPr lang="en-US" sz="800" dirty="0">
                <a:solidFill>
                  <a:schemeClr val="accent1">
                    <a:lumMod val="40000"/>
                    <a:lumOff val="60000"/>
                  </a:schemeClr>
                </a:solidFill>
              </a:rPr>
              <a:t>    exporters:</a:t>
            </a:r>
          </a:p>
          <a:p>
            <a:r>
              <a:rPr lang="en-US" sz="800" dirty="0">
                <a:solidFill>
                  <a:schemeClr val="accent1">
                    <a:lumMod val="40000"/>
                    <a:lumOff val="60000"/>
                  </a:schemeClr>
                </a:solidFill>
              </a:rPr>
              <a:t>      prometheusremotewrite:</a:t>
            </a:r>
          </a:p>
          <a:p>
            <a:r>
              <a:rPr lang="en-US" sz="800" dirty="0">
                <a:solidFill>
                  <a:schemeClr val="tx1"/>
                </a:solidFill>
              </a:rPr>
              <a:t>        endpoint: ${amp_remote_write_endpoint}</a:t>
            </a:r>
          </a:p>
          <a:p>
            <a:r>
              <a:rPr lang="en-US" sz="800" dirty="0">
                <a:solidFill>
                  <a:schemeClr val="tx1"/>
                </a:solidFill>
              </a:rPr>
              <a:t>        auth:</a:t>
            </a:r>
          </a:p>
          <a:p>
            <a:r>
              <a:rPr lang="en-US" sz="800" dirty="0">
                <a:solidFill>
                  <a:schemeClr val="tx1"/>
                </a:solidFill>
              </a:rPr>
              <a:t>          authenticator: sigv4auth</a:t>
            </a:r>
          </a:p>
          <a:p>
            <a:endParaRPr lang="en-US" sz="800" dirty="0">
              <a:solidFill>
                <a:schemeClr val="tx1"/>
              </a:solidFill>
            </a:endParaRPr>
          </a:p>
          <a:p>
            <a:r>
              <a:rPr lang="en-US" sz="800" dirty="0">
                <a:solidFill>
                  <a:schemeClr val="tx1"/>
                </a:solidFill>
              </a:rPr>
              <a:t>    </a:t>
            </a:r>
            <a:r>
              <a:rPr lang="en-US" sz="800" dirty="0">
                <a:solidFill>
                  <a:schemeClr val="accent1">
                    <a:lumMod val="40000"/>
                    <a:lumOff val="60000"/>
                  </a:schemeClr>
                </a:solidFill>
              </a:rPr>
              <a:t>extensions:</a:t>
            </a:r>
          </a:p>
          <a:p>
            <a:r>
              <a:rPr lang="en-US" sz="800" dirty="0">
                <a:solidFill>
                  <a:schemeClr val="accent1">
                    <a:lumMod val="40000"/>
                    <a:lumOff val="60000"/>
                  </a:schemeClr>
                </a:solidFill>
              </a:rPr>
              <a:t>      health_check:</a:t>
            </a:r>
          </a:p>
          <a:p>
            <a:r>
              <a:rPr lang="en-US" sz="800" dirty="0">
                <a:solidFill>
                  <a:schemeClr val="accent1">
                    <a:lumMod val="40000"/>
                    <a:lumOff val="60000"/>
                  </a:schemeClr>
                </a:solidFill>
              </a:rPr>
              <a:t>      sigv4auth:</a:t>
            </a:r>
          </a:p>
          <a:p>
            <a:r>
              <a:rPr lang="en-US" sz="800" dirty="0">
                <a:solidFill>
                  <a:schemeClr val="tx1"/>
                </a:solidFill>
              </a:rPr>
              <a:t>        region: ${region}</a:t>
            </a:r>
          </a:p>
          <a:p>
            <a:endParaRPr lang="en-US" sz="800" dirty="0">
              <a:solidFill>
                <a:schemeClr val="tx1"/>
              </a:solidFill>
            </a:endParaRPr>
          </a:p>
          <a:p>
            <a:r>
              <a:rPr lang="en-US" sz="800" dirty="0">
                <a:solidFill>
                  <a:schemeClr val="tx1"/>
                </a:solidFill>
              </a:rPr>
              <a:t> service:</a:t>
            </a:r>
          </a:p>
          <a:p>
            <a:r>
              <a:rPr lang="en-US" sz="800" dirty="0">
                <a:solidFill>
                  <a:schemeClr val="accent1">
                    <a:lumMod val="40000"/>
                    <a:lumOff val="60000"/>
                  </a:schemeClr>
                </a:solidFill>
              </a:rPr>
              <a:t>      extensions: [health_check, sigv4auth]</a:t>
            </a:r>
          </a:p>
          <a:p>
            <a:r>
              <a:rPr lang="en-US" sz="800" dirty="0">
                <a:solidFill>
                  <a:schemeClr val="accent1">
                    <a:lumMod val="40000"/>
                    <a:lumOff val="60000"/>
                  </a:schemeClr>
                </a:solidFill>
              </a:rPr>
              <a:t>      pipelines:</a:t>
            </a:r>
          </a:p>
          <a:p>
            <a:r>
              <a:rPr lang="en-US" sz="800" dirty="0">
                <a:solidFill>
                  <a:schemeClr val="accent1">
                    <a:lumMod val="40000"/>
                    <a:lumOff val="60000"/>
                  </a:schemeClr>
                </a:solidFill>
              </a:rPr>
              <a:t>        metrics:</a:t>
            </a:r>
          </a:p>
          <a:p>
            <a:r>
              <a:rPr lang="en-US" sz="800" dirty="0">
                <a:solidFill>
                  <a:schemeClr val="accent1">
                    <a:lumMod val="40000"/>
                    <a:lumOff val="60000"/>
                  </a:schemeClr>
                </a:solidFill>
              </a:rPr>
              <a:t>          receivers: [prometheus]</a:t>
            </a:r>
          </a:p>
          <a:p>
            <a:r>
              <a:rPr lang="en-US" sz="800" dirty="0">
                <a:solidFill>
                  <a:schemeClr val="accent1">
                    <a:lumMod val="40000"/>
                    <a:lumOff val="60000"/>
                  </a:schemeClr>
                </a:solidFill>
              </a:rPr>
              <a:t>          exporters: [prometheusremotewrite]</a:t>
            </a:r>
          </a:p>
        </p:txBody>
      </p:sp>
      <p:sp>
        <p:nvSpPr>
          <p:cNvPr id="5" name="Rectangle 4">
            <a:extLst>
              <a:ext uri="{FF2B5EF4-FFF2-40B4-BE49-F238E27FC236}">
                <a16:creationId xmlns:a16="http://schemas.microsoft.com/office/drawing/2014/main" id="{CAF04DFB-770B-A592-D497-18950605ACD8}"/>
              </a:ext>
            </a:extLst>
          </p:cNvPr>
          <p:cNvSpPr/>
          <p:nvPr/>
        </p:nvSpPr>
        <p:spPr>
          <a:xfrm>
            <a:off x="7366000" y="2397760"/>
            <a:ext cx="3048000" cy="168532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200" dirty="0">
                <a:solidFill>
                  <a:schemeClr val="tx1"/>
                </a:solidFill>
              </a:rPr>
              <a:t>apiVersion: v1</a:t>
            </a:r>
          </a:p>
          <a:p>
            <a:r>
              <a:rPr lang="en-US" sz="1200" dirty="0">
                <a:solidFill>
                  <a:schemeClr val="tx1"/>
                </a:solidFill>
              </a:rPr>
              <a:t>kind: Pod</a:t>
            </a:r>
          </a:p>
          <a:p>
            <a:r>
              <a:rPr lang="en-US" sz="1200" dirty="0">
                <a:solidFill>
                  <a:schemeClr val="tx1"/>
                </a:solidFill>
              </a:rPr>
              <a:t>metadata:</a:t>
            </a:r>
          </a:p>
          <a:p>
            <a:r>
              <a:rPr lang="en-US" sz="1200" dirty="0">
                <a:solidFill>
                  <a:schemeClr val="tx1"/>
                </a:solidFill>
              </a:rPr>
              <a:t>  annotations:</a:t>
            </a:r>
          </a:p>
          <a:p>
            <a:r>
              <a:rPr lang="en-US" sz="1200" dirty="0">
                <a:solidFill>
                  <a:schemeClr val="accent1">
                    <a:lumMod val="40000"/>
                    <a:lumOff val="60000"/>
                  </a:schemeClr>
                </a:solidFill>
              </a:rPr>
              <a:t>    prometheus.io/path: /metrics</a:t>
            </a:r>
          </a:p>
          <a:p>
            <a:r>
              <a:rPr lang="en-US" sz="1200" dirty="0">
                <a:solidFill>
                  <a:schemeClr val="accent1">
                    <a:lumMod val="40000"/>
                    <a:lumOff val="60000"/>
                  </a:schemeClr>
                </a:solidFill>
              </a:rPr>
              <a:t>    prometheus.io/port: "9104"</a:t>
            </a:r>
          </a:p>
          <a:p>
            <a:r>
              <a:rPr lang="en-US" sz="1200" dirty="0">
                <a:solidFill>
                  <a:schemeClr val="accent1">
                    <a:lumMod val="40000"/>
                    <a:lumOff val="60000"/>
                  </a:schemeClr>
                </a:solidFill>
              </a:rPr>
              <a:t>    prometheus.io/scrape: "true”</a:t>
            </a:r>
          </a:p>
          <a:p>
            <a:r>
              <a:rPr lang="en-US" sz="1200" dirty="0">
                <a:solidFill>
                  <a:schemeClr val="tx1"/>
                </a:solidFill>
              </a:rPr>
              <a:t>...</a:t>
            </a:r>
            <a:endParaRPr lang="en-US" sz="1000" dirty="0">
              <a:solidFill>
                <a:schemeClr val="tx1"/>
              </a:solidFill>
            </a:endParaRPr>
          </a:p>
        </p:txBody>
      </p:sp>
      <p:sp>
        <p:nvSpPr>
          <p:cNvPr id="6" name="Right Brace 5">
            <a:extLst>
              <a:ext uri="{FF2B5EF4-FFF2-40B4-BE49-F238E27FC236}">
                <a16:creationId xmlns:a16="http://schemas.microsoft.com/office/drawing/2014/main" id="{C17F0963-0012-915C-4F08-E42AC4F00DAA}"/>
              </a:ext>
            </a:extLst>
          </p:cNvPr>
          <p:cNvSpPr/>
          <p:nvPr/>
        </p:nvSpPr>
        <p:spPr>
          <a:xfrm>
            <a:off x="3881967" y="1077951"/>
            <a:ext cx="245533" cy="5241073"/>
          </a:xfrm>
          <a:prstGeom prst="righ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a:p>
        </p:txBody>
      </p:sp>
      <p:cxnSp>
        <p:nvCxnSpPr>
          <p:cNvPr id="7" name="Straight Arrow Connector 6">
            <a:extLst>
              <a:ext uri="{FF2B5EF4-FFF2-40B4-BE49-F238E27FC236}">
                <a16:creationId xmlns:a16="http://schemas.microsoft.com/office/drawing/2014/main" id="{01EF1458-2EC9-5F81-CAF5-0A141C937E5B}"/>
              </a:ext>
            </a:extLst>
          </p:cNvPr>
          <p:cNvCxnSpPr>
            <a:cxnSpLocks/>
            <a:endCxn id="5" idx="1"/>
          </p:cNvCxnSpPr>
          <p:nvPr/>
        </p:nvCxnSpPr>
        <p:spPr>
          <a:xfrm flipV="1">
            <a:off x="4144835" y="3240420"/>
            <a:ext cx="3221165" cy="46390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A28D00-7346-7411-5C0E-226E01DF9352}"/>
              </a:ext>
            </a:extLst>
          </p:cNvPr>
          <p:cNvSpPr txBox="1"/>
          <p:nvPr/>
        </p:nvSpPr>
        <p:spPr>
          <a:xfrm>
            <a:off x="5207000" y="4035946"/>
            <a:ext cx="2019987" cy="276999"/>
          </a:xfrm>
          <a:prstGeom prst="rect">
            <a:avLst/>
          </a:prstGeom>
          <a:noFill/>
        </p:spPr>
        <p:txBody>
          <a:bodyPr wrap="square" lIns="0" rIns="0" rtlCol="0">
            <a:spAutoFit/>
          </a:bodyPr>
          <a:lstStyle/>
          <a:p>
            <a:pPr algn="ctr"/>
            <a:r>
              <a:rPr lang="en-KR" sz="1200" dirty="0" err="1"/>
              <a:t>ADOT Collector ConfigMap</a:t>
            </a:r>
          </a:p>
        </p:txBody>
      </p:sp>
      <p:sp>
        <p:nvSpPr>
          <p:cNvPr id="11" name="TextBox 10">
            <a:extLst>
              <a:ext uri="{FF2B5EF4-FFF2-40B4-BE49-F238E27FC236}">
                <a16:creationId xmlns:a16="http://schemas.microsoft.com/office/drawing/2014/main" id="{B71CA109-F01B-ED6D-2DD5-EE8D81F5530B}"/>
              </a:ext>
            </a:extLst>
          </p:cNvPr>
          <p:cNvSpPr txBox="1"/>
          <p:nvPr/>
        </p:nvSpPr>
        <p:spPr>
          <a:xfrm>
            <a:off x="5673254" y="2897412"/>
            <a:ext cx="1226492" cy="461665"/>
          </a:xfrm>
          <a:prstGeom prst="rect">
            <a:avLst/>
          </a:prstGeom>
          <a:noFill/>
        </p:spPr>
        <p:txBody>
          <a:bodyPr wrap="square" lIns="0" rIns="0" rtlCol="0">
            <a:spAutoFit/>
          </a:bodyPr>
          <a:lstStyle/>
          <a:p>
            <a:pPr algn="ctr"/>
            <a:r>
              <a:rPr lang="en-US" sz="1200" i="1" dirty="0" err="1"/>
              <a:t>Discover &amp; </a:t>
            </a:r>
            <a:r>
              <a:rPr lang="en-KR" sz="1200" i="1" dirty="0" err="1"/>
              <a:t>Scrap</a:t>
            </a:r>
          </a:p>
          <a:p>
            <a:pPr algn="ctr"/>
            <a:r>
              <a:rPr lang="en-KR" sz="1200" i="1" dirty="0" err="1"/>
              <a:t>Metrics</a:t>
            </a:r>
          </a:p>
        </p:txBody>
      </p:sp>
      <p:sp>
        <p:nvSpPr>
          <p:cNvPr id="14" name="Content Placeholder 2">
            <a:extLst>
              <a:ext uri="{FF2B5EF4-FFF2-40B4-BE49-F238E27FC236}">
                <a16:creationId xmlns:a16="http://schemas.microsoft.com/office/drawing/2014/main" id="{209F0C94-F6A2-2AC8-06FD-99E78F31B082}"/>
              </a:ext>
            </a:extLst>
          </p:cNvPr>
          <p:cNvSpPr>
            <a:spLocks noGrp="1"/>
          </p:cNvSpPr>
          <p:nvPr>
            <p:ph idx="1"/>
          </p:nvPr>
        </p:nvSpPr>
        <p:spPr>
          <a:xfrm>
            <a:off x="5522614" y="1371918"/>
            <a:ext cx="6059786" cy="369332"/>
          </a:xfrm>
        </p:spPr>
        <p:txBody>
          <a:bodyPr/>
          <a:lstStyle/>
          <a:p>
            <a:pPr marL="457200" indent="-457200" algn="r">
              <a:buFont typeface="Arial" panose="020B0604020202020204" pitchFamily="34" charset="0"/>
              <a:buChar char="•"/>
            </a:pPr>
            <a:r>
              <a:rPr lang="en-US" altLang="ko-KR" sz="2000" dirty="0"/>
              <a:t>Pipeline, Extension </a:t>
            </a:r>
            <a:r>
              <a:rPr lang="ko-KR" altLang="en-US" sz="2000" dirty="0"/>
              <a:t>설정</a:t>
            </a:r>
            <a:endParaRPr lang="en-US" altLang="ko-KR" sz="2000" dirty="0"/>
          </a:p>
        </p:txBody>
      </p:sp>
    </p:spTree>
    <p:extLst>
      <p:ext uri="{BB962C8B-B14F-4D97-AF65-F5344CB8AC3E}">
        <p14:creationId xmlns:p14="http://schemas.microsoft.com/office/powerpoint/2010/main" val="149136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440704-2B02-A2B9-2091-9FFF91F52907}"/>
              </a:ext>
            </a:extLst>
          </p:cNvPr>
          <p:cNvSpPr/>
          <p:nvPr/>
        </p:nvSpPr>
        <p:spPr>
          <a:xfrm>
            <a:off x="-1" y="0"/>
            <a:ext cx="5378165" cy="34660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050" dirty="0">
                <a:solidFill>
                  <a:schemeClr val="tx1"/>
                </a:solidFill>
              </a:rPr>
              <a:t>{</a:t>
            </a:r>
          </a:p>
          <a:p>
            <a:r>
              <a:rPr lang="en-US" sz="1050" dirty="0">
                <a:solidFill>
                  <a:schemeClr val="tx1"/>
                </a:solidFill>
              </a:rPr>
              <a:t>    "Statement": [</a:t>
            </a:r>
          </a:p>
          <a:p>
            <a:r>
              <a:rPr lang="en-US" sz="1050" dirty="0">
                <a:solidFill>
                  <a:schemeClr val="tx1"/>
                </a:solidFill>
              </a:rPr>
              <a:t>        {</a:t>
            </a:r>
          </a:p>
          <a:p>
            <a:r>
              <a:rPr lang="en-US" sz="1050" dirty="0">
                <a:solidFill>
                  <a:schemeClr val="tx1"/>
                </a:solidFill>
              </a:rPr>
              <a:t>            "Action": [</a:t>
            </a:r>
          </a:p>
          <a:p>
            <a:r>
              <a:rPr lang="en-US" sz="1050" dirty="0">
                <a:solidFill>
                  <a:schemeClr val="tx1"/>
                </a:solidFill>
              </a:rPr>
              <a:t>                "aps:RemoteWrite",</a:t>
            </a:r>
          </a:p>
          <a:p>
            <a:r>
              <a:rPr lang="en-US" sz="1050" dirty="0">
                <a:solidFill>
                  <a:schemeClr val="tx1"/>
                </a:solidFill>
              </a:rPr>
              <a:t>                "aps:QueryMetrics",</a:t>
            </a:r>
          </a:p>
          <a:p>
            <a:r>
              <a:rPr lang="en-US" sz="1050" dirty="0">
                <a:solidFill>
                  <a:schemeClr val="tx1"/>
                </a:solidFill>
              </a:rPr>
              <a:t>                "aps:GetSeries",</a:t>
            </a:r>
          </a:p>
          <a:p>
            <a:r>
              <a:rPr lang="en-US" sz="1050" dirty="0">
                <a:solidFill>
                  <a:schemeClr val="tx1"/>
                </a:solidFill>
              </a:rPr>
              <a:t>                "aps:GetMetricMetadata",</a:t>
            </a:r>
          </a:p>
          <a:p>
            <a:r>
              <a:rPr lang="en-US" sz="1050" dirty="0">
                <a:solidFill>
                  <a:schemeClr val="tx1"/>
                </a:solidFill>
              </a:rPr>
              <a:t>                "aps:GetLabels"</a:t>
            </a:r>
          </a:p>
          <a:p>
            <a:r>
              <a:rPr lang="en-US" sz="1050" dirty="0">
                <a:solidFill>
                  <a:schemeClr val="tx1"/>
                </a:solidFill>
              </a:rPr>
              <a:t>            ],</a:t>
            </a:r>
          </a:p>
          <a:p>
            <a:r>
              <a:rPr lang="en-US" sz="1050" dirty="0">
                <a:solidFill>
                  <a:schemeClr val="tx1"/>
                </a:solidFill>
              </a:rPr>
              <a:t>            "Effect": "Allow",</a:t>
            </a:r>
          </a:p>
          <a:p>
            <a:r>
              <a:rPr lang="en-US" sz="1050" dirty="0">
                <a:solidFill>
                  <a:schemeClr val="tx1"/>
                </a:solidFill>
              </a:rPr>
              <a:t>            "Resource": "*"</a:t>
            </a:r>
          </a:p>
          <a:p>
            <a:r>
              <a:rPr lang="en-US" sz="1050" dirty="0">
                <a:solidFill>
                  <a:schemeClr val="tx1"/>
                </a:solidFill>
              </a:rPr>
              <a:t>        }</a:t>
            </a:r>
          </a:p>
          <a:p>
            <a:r>
              <a:rPr lang="en-US" sz="1050" dirty="0">
                <a:solidFill>
                  <a:schemeClr val="tx1"/>
                </a:solidFill>
              </a:rPr>
              <a:t>    ],</a:t>
            </a:r>
          </a:p>
          <a:p>
            <a:r>
              <a:rPr lang="en-US" sz="1050" dirty="0">
                <a:solidFill>
                  <a:schemeClr val="tx1"/>
                </a:solidFill>
              </a:rPr>
              <a:t>    "Version": "2012-10-17"</a:t>
            </a:r>
          </a:p>
          <a:p>
            <a:r>
              <a:rPr lang="en-US" sz="1050" dirty="0">
                <a:solidFill>
                  <a:schemeClr val="tx1"/>
                </a:solidFill>
              </a:rPr>
              <a:t>}   </a:t>
            </a:r>
          </a:p>
        </p:txBody>
      </p:sp>
      <p:sp>
        <p:nvSpPr>
          <p:cNvPr id="2" name="Title 1">
            <a:extLst>
              <a:ext uri="{FF2B5EF4-FFF2-40B4-BE49-F238E27FC236}">
                <a16:creationId xmlns:a16="http://schemas.microsoft.com/office/drawing/2014/main" id="{10F46F4A-A198-CFC8-D5DC-E60FA0E0502D}"/>
              </a:ext>
            </a:extLst>
          </p:cNvPr>
          <p:cNvSpPr>
            <a:spLocks noGrp="1"/>
          </p:cNvSpPr>
          <p:nvPr>
            <p:ph type="title"/>
          </p:nvPr>
        </p:nvSpPr>
        <p:spPr/>
        <p:txBody>
          <a:bodyPr/>
          <a:lstStyle/>
          <a:p>
            <a:pPr algn="r"/>
            <a:r>
              <a:rPr lang="en-KR"/>
              <a:t>ADOT Collector </a:t>
            </a:r>
            <a:r>
              <a:rPr lang="en-US" altLang="ko-KR"/>
              <a:t>/</a:t>
            </a:r>
            <a:r>
              <a:rPr lang="ko-KR" altLang="en-US"/>
              <a:t> </a:t>
            </a:r>
            <a:r>
              <a:rPr lang="en-US" altLang="ko-KR"/>
              <a:t>IRSA</a:t>
            </a:r>
            <a:endParaRPr lang="en-KR"/>
          </a:p>
        </p:txBody>
      </p:sp>
      <p:sp>
        <p:nvSpPr>
          <p:cNvPr id="3" name="Rectangle 2">
            <a:extLst>
              <a:ext uri="{FF2B5EF4-FFF2-40B4-BE49-F238E27FC236}">
                <a16:creationId xmlns:a16="http://schemas.microsoft.com/office/drawing/2014/main" id="{F712AEA1-F663-D4FF-D62B-73E4C060D796}"/>
              </a:ext>
            </a:extLst>
          </p:cNvPr>
          <p:cNvSpPr/>
          <p:nvPr/>
        </p:nvSpPr>
        <p:spPr>
          <a:xfrm>
            <a:off x="5816599" y="2075835"/>
            <a:ext cx="6375401" cy="139021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050" dirty="0">
                <a:solidFill>
                  <a:schemeClr val="tx1"/>
                </a:solidFill>
              </a:rPr>
              <a:t>apiVersion: v1</a:t>
            </a:r>
          </a:p>
          <a:p>
            <a:r>
              <a:rPr lang="en-US" sz="1050" dirty="0">
                <a:solidFill>
                  <a:schemeClr val="tx1"/>
                </a:solidFill>
              </a:rPr>
              <a:t>kind: ServiceAccount</a:t>
            </a:r>
          </a:p>
          <a:p>
            <a:r>
              <a:rPr lang="en-US" sz="1050" dirty="0">
                <a:solidFill>
                  <a:schemeClr val="tx1"/>
                </a:solidFill>
              </a:rPr>
              <a:t>metadata:</a:t>
            </a:r>
          </a:p>
          <a:p>
            <a:r>
              <a:rPr lang="en-US" sz="1050" dirty="0">
                <a:solidFill>
                  <a:schemeClr val="tx1"/>
                </a:solidFill>
              </a:rPr>
              <a:t>  name: adot-collector</a:t>
            </a:r>
          </a:p>
          <a:p>
            <a:r>
              <a:rPr lang="en-US" sz="1050" dirty="0">
                <a:solidFill>
                  <a:schemeClr val="tx1"/>
                </a:solidFill>
              </a:rPr>
              <a:t>  </a:t>
            </a:r>
            <a:r>
              <a:rPr lang="en-US" sz="1050" dirty="0">
                <a:solidFill>
                  <a:schemeClr val="accent1">
                    <a:lumMod val="40000"/>
                    <a:lumOff val="60000"/>
                  </a:schemeClr>
                </a:solidFill>
              </a:rPr>
              <a:t>annotations:</a:t>
            </a:r>
          </a:p>
          <a:p>
            <a:r>
              <a:rPr lang="en-US" sz="1050" dirty="0">
                <a:solidFill>
                  <a:schemeClr val="accent1">
                    <a:lumMod val="40000"/>
                    <a:lumOff val="60000"/>
                  </a:schemeClr>
                </a:solidFill>
              </a:rPr>
              <a:t>    eks.amazonaws.com/role-arn: arn:aws:iam::xxxxxxxxxxxx:role/eks-db-monitoring-irsa-adot-collector</a:t>
            </a:r>
          </a:p>
          <a:p>
            <a:endParaRPr lang="en-US" sz="1050" dirty="0">
              <a:solidFill>
                <a:schemeClr val="accent1">
                  <a:lumMod val="40000"/>
                  <a:lumOff val="60000"/>
                </a:schemeClr>
              </a:solidFill>
            </a:endParaRPr>
          </a:p>
          <a:p>
            <a:endParaRPr lang="en-US" sz="1000" dirty="0">
              <a:solidFill>
                <a:schemeClr val="accent1">
                  <a:lumMod val="40000"/>
                  <a:lumOff val="60000"/>
                </a:schemeClr>
              </a:solidFill>
            </a:endParaRPr>
          </a:p>
        </p:txBody>
      </p:sp>
      <p:sp>
        <p:nvSpPr>
          <p:cNvPr id="10" name="TextBox 9">
            <a:extLst>
              <a:ext uri="{FF2B5EF4-FFF2-40B4-BE49-F238E27FC236}">
                <a16:creationId xmlns:a16="http://schemas.microsoft.com/office/drawing/2014/main" id="{CFA28D00-7346-7411-5C0E-226E01DF9352}"/>
              </a:ext>
            </a:extLst>
          </p:cNvPr>
          <p:cNvSpPr txBox="1"/>
          <p:nvPr/>
        </p:nvSpPr>
        <p:spPr>
          <a:xfrm>
            <a:off x="7682814" y="3189050"/>
            <a:ext cx="2642969" cy="276999"/>
          </a:xfrm>
          <a:prstGeom prst="rect">
            <a:avLst/>
          </a:prstGeom>
          <a:noFill/>
        </p:spPr>
        <p:txBody>
          <a:bodyPr wrap="square" lIns="0" rIns="0" rtlCol="0">
            <a:spAutoFit/>
          </a:bodyPr>
          <a:lstStyle/>
          <a:p>
            <a:pPr algn="ctr"/>
            <a:r>
              <a:rPr lang="en-US" sz="1200" dirty="0" err="1"/>
              <a:t>ADOT Collector Service Account</a:t>
            </a:r>
            <a:endParaRPr lang="en-KR" sz="1200" dirty="0" err="1"/>
          </a:p>
        </p:txBody>
      </p:sp>
      <p:sp>
        <p:nvSpPr>
          <p:cNvPr id="8" name="Rectangle 7">
            <a:extLst>
              <a:ext uri="{FF2B5EF4-FFF2-40B4-BE49-F238E27FC236}">
                <a16:creationId xmlns:a16="http://schemas.microsoft.com/office/drawing/2014/main" id="{74791948-D881-B0DF-2F4A-6D5D5CBD247F}"/>
              </a:ext>
            </a:extLst>
          </p:cNvPr>
          <p:cNvSpPr/>
          <p:nvPr/>
        </p:nvSpPr>
        <p:spPr>
          <a:xfrm>
            <a:off x="0" y="3627604"/>
            <a:ext cx="10282136" cy="3230397"/>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US" sz="1050" dirty="0">
                <a:solidFill>
                  <a:schemeClr val="tx1"/>
                </a:solidFill>
              </a:rPr>
              <a:t>{</a:t>
            </a:r>
          </a:p>
          <a:p>
            <a:r>
              <a:rPr lang="en-US" sz="1050" dirty="0">
                <a:solidFill>
                  <a:schemeClr val="tx1"/>
                </a:solidFill>
              </a:rPr>
              <a:t>    "Version": "2012-10-17",</a:t>
            </a:r>
          </a:p>
          <a:p>
            <a:r>
              <a:rPr lang="en-US" sz="1050" dirty="0">
                <a:solidFill>
                  <a:schemeClr val="tx1"/>
                </a:solidFill>
              </a:rPr>
              <a:t>    "Statement": [</a:t>
            </a:r>
          </a:p>
          <a:p>
            <a:r>
              <a:rPr lang="en-US" sz="1050" dirty="0">
                <a:solidFill>
                  <a:schemeClr val="tx1"/>
                </a:solidFill>
              </a:rPr>
              <a:t>        {</a:t>
            </a:r>
          </a:p>
          <a:p>
            <a:r>
              <a:rPr lang="en-US" sz="1050" dirty="0">
                <a:solidFill>
                  <a:schemeClr val="tx1"/>
                </a:solidFill>
              </a:rPr>
              <a:t>            "Effect": "Allow",</a:t>
            </a:r>
          </a:p>
          <a:p>
            <a:r>
              <a:rPr lang="en-US" sz="1050" dirty="0">
                <a:solidFill>
                  <a:schemeClr val="tx1"/>
                </a:solidFill>
              </a:rPr>
              <a:t>            "Principal": {</a:t>
            </a:r>
          </a:p>
          <a:p>
            <a:r>
              <a:rPr lang="en-US" sz="1050" dirty="0">
                <a:solidFill>
                  <a:schemeClr val="tx1"/>
                </a:solidFill>
              </a:rPr>
              <a:t>                "Federated": "arn:aws:iam::</a:t>
            </a:r>
            <a:r>
              <a:rPr lang="en-US" altLang="ko-KR" sz="1050" dirty="0">
                <a:solidFill>
                  <a:schemeClr val="tx1"/>
                </a:solidFill>
              </a:rPr>
              <a:t>xxxxxxxxxxxx</a:t>
            </a:r>
            <a:r>
              <a:rPr lang="en-US" sz="1050" dirty="0">
                <a:solidFill>
                  <a:schemeClr val="tx1"/>
                </a:solidFill>
              </a:rPr>
              <a:t>:oidc-provider/oidc.eks.ap-northeast-2.amazonaws.com/id/xxxxxxxxxxxxxxxxxxxxxxxxxxxxxxxx"</a:t>
            </a:r>
          </a:p>
          <a:p>
            <a:r>
              <a:rPr lang="en-US" sz="1050" dirty="0">
                <a:solidFill>
                  <a:schemeClr val="tx1"/>
                </a:solidFill>
              </a:rPr>
              <a:t>            },</a:t>
            </a:r>
          </a:p>
          <a:p>
            <a:r>
              <a:rPr lang="en-US" sz="1050" dirty="0">
                <a:solidFill>
                  <a:schemeClr val="tx1"/>
                </a:solidFill>
              </a:rPr>
              <a:t>            "Action": "sts:AssumeRoleWithWebIdentity",</a:t>
            </a:r>
          </a:p>
          <a:p>
            <a:r>
              <a:rPr lang="en-US" sz="1050" dirty="0">
                <a:solidFill>
                  <a:schemeClr val="tx1"/>
                </a:solidFill>
              </a:rPr>
              <a:t>            "Condition": {</a:t>
            </a:r>
          </a:p>
          <a:p>
            <a:r>
              <a:rPr lang="en-US" sz="1050" dirty="0">
                <a:solidFill>
                  <a:schemeClr val="tx1"/>
                </a:solidFill>
              </a:rPr>
              <a:t>                "StringEquals": {</a:t>
            </a:r>
          </a:p>
          <a:p>
            <a:r>
              <a:rPr lang="en-US" sz="1050" dirty="0">
                <a:solidFill>
                  <a:schemeClr val="tx1"/>
                </a:solidFill>
              </a:rPr>
              <a:t>                    "oidc.eks.ap-northeast-2.amazonaws.com/id/21750190EB5A357C8EAE19A37D8C06E6:sub": "system:serviceaccount:observability:adot-collector",</a:t>
            </a:r>
          </a:p>
          <a:p>
            <a:r>
              <a:rPr lang="en-US" sz="1050" dirty="0">
                <a:solidFill>
                  <a:schemeClr val="tx1"/>
                </a:solidFill>
              </a:rPr>
              <a:t>                    "oidc.eks.ap-northeast-2.amazonaws.com/id/21750190EB5A357C8EAE19A37D8C06E6:aud": "sts.amazonaws.com"</a:t>
            </a:r>
          </a:p>
          <a:p>
            <a:r>
              <a:rPr lang="en-US" sz="1050" dirty="0">
                <a:solidFill>
                  <a:schemeClr val="tx1"/>
                </a:solidFill>
              </a:rPr>
              <a:t>                }</a:t>
            </a:r>
          </a:p>
          <a:p>
            <a:r>
              <a:rPr lang="en-US" sz="1050" dirty="0">
                <a:solidFill>
                  <a:schemeClr val="tx1"/>
                </a:solidFill>
              </a:rPr>
              <a:t>            }</a:t>
            </a:r>
          </a:p>
          <a:p>
            <a:r>
              <a:rPr lang="en-US" sz="1050" dirty="0">
                <a:solidFill>
                  <a:schemeClr val="tx1"/>
                </a:solidFill>
              </a:rPr>
              <a:t>        }</a:t>
            </a:r>
          </a:p>
          <a:p>
            <a:r>
              <a:rPr lang="en-US" sz="1050" dirty="0">
                <a:solidFill>
                  <a:schemeClr val="tx1"/>
                </a:solidFill>
              </a:rPr>
              <a:t>    ]</a:t>
            </a:r>
          </a:p>
          <a:p>
            <a:r>
              <a:rPr lang="en-US" sz="1050" dirty="0">
                <a:solidFill>
                  <a:schemeClr val="tx1"/>
                </a:solidFill>
              </a:rPr>
              <a:t>}</a:t>
            </a:r>
          </a:p>
        </p:txBody>
      </p:sp>
      <p:sp>
        <p:nvSpPr>
          <p:cNvPr id="12" name="TextBox 11">
            <a:extLst>
              <a:ext uri="{FF2B5EF4-FFF2-40B4-BE49-F238E27FC236}">
                <a16:creationId xmlns:a16="http://schemas.microsoft.com/office/drawing/2014/main" id="{30EE9AB0-C06A-0BB2-1315-F2B4B387669A}"/>
              </a:ext>
            </a:extLst>
          </p:cNvPr>
          <p:cNvSpPr txBox="1"/>
          <p:nvPr/>
        </p:nvSpPr>
        <p:spPr>
          <a:xfrm>
            <a:off x="816974" y="3189049"/>
            <a:ext cx="3744214" cy="276999"/>
          </a:xfrm>
          <a:prstGeom prst="rect">
            <a:avLst/>
          </a:prstGeom>
          <a:noFill/>
        </p:spPr>
        <p:txBody>
          <a:bodyPr wrap="square" lIns="0" rIns="0" rtlCol="0">
            <a:spAutoFit/>
          </a:bodyPr>
          <a:lstStyle/>
          <a:p>
            <a:pPr algn="ctr"/>
            <a:r>
              <a:rPr lang="en-US" sz="1200" dirty="0"/>
              <a:t>eks-db-monitoring-irsa-adot-collector Role Policy</a:t>
            </a:r>
            <a:endParaRPr lang="en-KR" sz="1200" dirty="0" err="1"/>
          </a:p>
        </p:txBody>
      </p:sp>
      <p:sp>
        <p:nvSpPr>
          <p:cNvPr id="13" name="TextBox 12">
            <a:extLst>
              <a:ext uri="{FF2B5EF4-FFF2-40B4-BE49-F238E27FC236}">
                <a16:creationId xmlns:a16="http://schemas.microsoft.com/office/drawing/2014/main" id="{3B377506-E814-0CA4-2CAA-6E303A0BCD34}"/>
              </a:ext>
            </a:extLst>
          </p:cNvPr>
          <p:cNvSpPr txBox="1"/>
          <p:nvPr/>
        </p:nvSpPr>
        <p:spPr>
          <a:xfrm>
            <a:off x="2501555" y="6581001"/>
            <a:ext cx="5279026" cy="276999"/>
          </a:xfrm>
          <a:prstGeom prst="rect">
            <a:avLst/>
          </a:prstGeom>
          <a:noFill/>
        </p:spPr>
        <p:txBody>
          <a:bodyPr wrap="square" lIns="0" rIns="0" rtlCol="0">
            <a:spAutoFit/>
          </a:bodyPr>
          <a:lstStyle/>
          <a:p>
            <a:pPr algn="ctr"/>
            <a:r>
              <a:rPr lang="en-US" sz="1200" dirty="0"/>
              <a:t>eks-db-monitoring-irsa-adot-collector Trust Relationship</a:t>
            </a:r>
            <a:endParaRPr lang="en-KR" sz="1200" dirty="0" err="1"/>
          </a:p>
        </p:txBody>
      </p:sp>
      <p:sp>
        <p:nvSpPr>
          <p:cNvPr id="14" name="Content Placeholder 2">
            <a:extLst>
              <a:ext uri="{FF2B5EF4-FFF2-40B4-BE49-F238E27FC236}">
                <a16:creationId xmlns:a16="http://schemas.microsoft.com/office/drawing/2014/main" id="{026CC0B5-BB01-A71C-E714-23F83264FE7D}"/>
              </a:ext>
            </a:extLst>
          </p:cNvPr>
          <p:cNvSpPr>
            <a:spLocks noGrp="1"/>
          </p:cNvSpPr>
          <p:nvPr>
            <p:ph idx="1"/>
          </p:nvPr>
        </p:nvSpPr>
        <p:spPr>
          <a:xfrm>
            <a:off x="5522614" y="1371918"/>
            <a:ext cx="6059786" cy="646331"/>
          </a:xfrm>
        </p:spPr>
        <p:txBody>
          <a:bodyPr/>
          <a:lstStyle/>
          <a:p>
            <a:pPr marL="457200" indent="-457200" algn="r">
              <a:buFont typeface="Arial" panose="020B0604020202020204" pitchFamily="34" charset="0"/>
              <a:buChar char="•"/>
            </a:pPr>
            <a:r>
              <a:rPr lang="en-US" altLang="ko-KR" sz="2000" dirty="0"/>
              <a:t>ADOT Collector</a:t>
            </a:r>
            <a:r>
              <a:rPr lang="ko-KR" altLang="en-US" sz="2000" dirty="0"/>
              <a:t>에게 </a:t>
            </a:r>
            <a:r>
              <a:rPr lang="en-US" altLang="ko-KR" sz="2000" dirty="0"/>
              <a:t>IRSA (IAM Roles for Service Accounts)</a:t>
            </a:r>
            <a:r>
              <a:rPr lang="ko-KR" altLang="en-US" sz="2000" dirty="0"/>
              <a:t>를 통해서</a:t>
            </a:r>
            <a:r>
              <a:rPr lang="en-US" altLang="ko-KR" sz="2000" dirty="0"/>
              <a:t> AMP </a:t>
            </a:r>
            <a:r>
              <a:rPr lang="ko-KR" altLang="en-US" sz="2000" dirty="0"/>
              <a:t>권한 부여</a:t>
            </a:r>
            <a:endParaRPr lang="en-US" altLang="ko-KR" sz="2000" dirty="0"/>
          </a:p>
        </p:txBody>
      </p:sp>
    </p:spTree>
    <p:extLst>
      <p:ext uri="{BB962C8B-B14F-4D97-AF65-F5344CB8AC3E}">
        <p14:creationId xmlns:p14="http://schemas.microsoft.com/office/powerpoint/2010/main" val="133244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BF9F92CC-C03A-934E-B118-F678A3905125}" vid="{662A700D-E12C-3A46-868D-883EEAE71DF6}"/>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5555</TotalTime>
  <Words>3233</Words>
  <Application>Microsoft Macintosh PowerPoint</Application>
  <PresentationFormat>Widescreen</PresentationFormat>
  <Paragraphs>435</Paragraphs>
  <Slides>22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Amazon Ember</vt:lpstr>
      <vt:lpstr>Amazon Ember Mono</vt:lpstr>
      <vt:lpstr>Amazon Ember Display</vt:lpstr>
      <vt:lpstr>Lucida Console</vt:lpstr>
      <vt:lpstr>Wingdings</vt:lpstr>
      <vt:lpstr>Amazon Ember Regular</vt:lpstr>
      <vt:lpstr>AWS Confidential Dark</vt:lpstr>
      <vt:lpstr>EKS 환경에서 MySQLd Exporter를 활용한 Aurora MySQL 모니터링 구축</vt:lpstr>
      <vt:lpstr>Agenda</vt:lpstr>
      <vt:lpstr>하나씩 살펴보기</vt:lpstr>
      <vt:lpstr>Overall Architecture</vt:lpstr>
      <vt:lpstr>Amazon EKS</vt:lpstr>
      <vt:lpstr>ADOT (AWS Distro for OpenTelemetry) Collector</vt:lpstr>
      <vt:lpstr>ADOT Collector / Pipeline</vt:lpstr>
      <vt:lpstr>ADOT Collector / Config</vt:lpstr>
      <vt:lpstr>ADOT Collector / IRSA</vt:lpstr>
      <vt:lpstr>MySQLd Exporter</vt:lpstr>
      <vt:lpstr>MySQLd Exporter / Install Helm Chart</vt:lpstr>
      <vt:lpstr>AMP (AWS Managed Service for Prometheus)</vt:lpstr>
      <vt:lpstr>AMG (AWS Managed Service for Grafana)</vt:lpstr>
      <vt:lpstr>Metric 살펴보기</vt:lpstr>
      <vt:lpstr>MySQL Dashboard</vt:lpstr>
      <vt:lpstr>고도화 해보기</vt:lpstr>
      <vt:lpstr>MySQL Dashboard (filter by Helm Install Name)</vt:lpstr>
      <vt:lpstr>AMP Metric, CloudWatch Metric 동시에 시각화</vt:lpstr>
      <vt:lpstr>Postgres Exporter</vt:lpstr>
      <vt:lpstr>Demo</vt:lpstr>
      <vt:lpstr>DEMO 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Jungsub Shin</dc:creator>
  <cp:lastModifiedBy>Jungsub Shin</cp:lastModifiedBy>
  <cp:revision>775</cp:revision>
  <dcterms:created xsi:type="dcterms:W3CDTF">2024-08-04T12:32:27Z</dcterms:created>
  <dcterms:modified xsi:type="dcterms:W3CDTF">2024-08-31T17:55:26Z</dcterms:modified>
</cp:coreProperties>
</file>